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86" r:id="rId10"/>
    <p:sldId id="256" r:id="rId11"/>
    <p:sldId id="268" r:id="rId12"/>
    <p:sldId id="267" r:id="rId13"/>
    <p:sldId id="266" r:id="rId14"/>
    <p:sldId id="270" r:id="rId15"/>
    <p:sldId id="271" r:id="rId16"/>
    <p:sldId id="278" r:id="rId17"/>
    <p:sldId id="273" r:id="rId18"/>
    <p:sldId id="275" r:id="rId19"/>
    <p:sldId id="279" r:id="rId20"/>
    <p:sldId id="277" r:id="rId21"/>
    <p:sldId id="274" r:id="rId22"/>
    <p:sldId id="281" r:id="rId23"/>
    <p:sldId id="287" r:id="rId24"/>
    <p:sldId id="283" r:id="rId25"/>
    <p:sldId id="285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EFB26-B797-49C1-8911-6997DF1AAF55}" type="datetimeFigureOut">
              <a:rPr lang="en-US" smtClean="0"/>
              <a:pPr/>
              <a:t>9/26/2012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339EE-766C-4407-B879-59C92918A1AC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DC250C-9B39-4A8B-B185-BF996437BF35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 smtClean="0"/>
              <a:t>Boardworks GCSE Additional Science: Chemistry </a:t>
            </a:r>
          </a:p>
          <a:p>
            <a:r>
              <a:rPr lang="en-GB" smtClean="0"/>
              <a:t>Patterns in the Periodic Table</a:t>
            </a:r>
          </a:p>
        </p:txBody>
      </p:sp>
      <p:sp>
        <p:nvSpPr>
          <p:cNvPr id="133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00063" y="500063"/>
            <a:ext cx="8215312" cy="378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NZ" sz="8000" dirty="0">
                <a:solidFill>
                  <a:schemeClr val="bg1"/>
                </a:solidFill>
                <a:latin typeface="+mn-lt"/>
              </a:rPr>
              <a:t>What is the </a:t>
            </a:r>
          </a:p>
          <a:p>
            <a:pPr algn="ctr">
              <a:defRPr/>
            </a:pPr>
            <a:r>
              <a:rPr lang="en-NZ" sz="8000" dirty="0">
                <a:solidFill>
                  <a:schemeClr val="bg1"/>
                </a:solidFill>
                <a:latin typeface="+mn-lt"/>
              </a:rPr>
              <a:t>entire universe </a:t>
            </a:r>
          </a:p>
          <a:p>
            <a:pPr algn="ctr">
              <a:defRPr/>
            </a:pPr>
            <a:r>
              <a:rPr lang="en-NZ" sz="8000" dirty="0">
                <a:solidFill>
                  <a:schemeClr val="bg1"/>
                </a:solidFill>
                <a:latin typeface="+mn-lt"/>
              </a:rPr>
              <a:t>made up of?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109" y="1066800"/>
            <a:ext cx="8830491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32874"/>
            <a:ext cx="6781800" cy="6067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609600"/>
            <a:ext cx="800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8000" dirty="0" smtClean="0">
                <a:solidFill>
                  <a:schemeClr val="bg1"/>
                </a:solidFill>
              </a:rPr>
              <a:t>How do we know?</a:t>
            </a:r>
            <a:endParaRPr lang="en-NZ" sz="8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386470"/>
            <a:ext cx="4114799" cy="531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400" y="3048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800" dirty="0" smtClean="0">
                <a:solidFill>
                  <a:srgbClr val="FFFF00"/>
                </a:solidFill>
              </a:rPr>
              <a:t>John Dalton (1766–1844)</a:t>
            </a:r>
          </a:p>
        </p:txBody>
      </p:sp>
      <p:sp>
        <p:nvSpPr>
          <p:cNvPr id="6" name="Rectangle 5"/>
          <p:cNvSpPr/>
          <p:nvPr/>
        </p:nvSpPr>
        <p:spPr>
          <a:xfrm>
            <a:off x="4495800" y="1709678"/>
            <a:ext cx="4191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200"/>
              </a:spcAft>
            </a:pPr>
            <a:r>
              <a:rPr lang="en-NZ" sz="3600" dirty="0" smtClean="0">
                <a:solidFill>
                  <a:prstClr val="white"/>
                </a:solidFill>
              </a:rPr>
              <a:t>An English chemist who revived the ancient Greek’s idea of matter and proposed:</a:t>
            </a:r>
          </a:p>
        </p:txBody>
      </p:sp>
      <p:sp>
        <p:nvSpPr>
          <p:cNvPr id="7" name="Rectangle 6"/>
          <p:cNvSpPr/>
          <p:nvPr/>
        </p:nvSpPr>
        <p:spPr>
          <a:xfrm>
            <a:off x="4419600" y="207008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Aft>
                <a:spcPts val="1200"/>
              </a:spcAft>
            </a:pPr>
            <a:r>
              <a:rPr lang="en-NZ" sz="3600" i="1" dirty="0" smtClean="0">
                <a:solidFill>
                  <a:srgbClr val="FFFF00"/>
                </a:solidFill>
              </a:rPr>
              <a:t>“All matter is made up of atoms. Atoms are the smallest particles of matter and cannot be broken down into smaller units”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3048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800" dirty="0" smtClean="0">
                <a:solidFill>
                  <a:srgbClr val="FFFF00"/>
                </a:solidFill>
              </a:rPr>
              <a:t>Joseph Thomson (1856–1940)</a:t>
            </a:r>
          </a:p>
        </p:txBody>
      </p:sp>
      <p:sp>
        <p:nvSpPr>
          <p:cNvPr id="6" name="Rectangle 5"/>
          <p:cNvSpPr/>
          <p:nvPr/>
        </p:nvSpPr>
        <p:spPr>
          <a:xfrm>
            <a:off x="4495800" y="1709678"/>
            <a:ext cx="419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200"/>
              </a:spcAft>
            </a:pPr>
            <a:r>
              <a:rPr lang="en-NZ" sz="3600" dirty="0" smtClean="0">
                <a:solidFill>
                  <a:prstClr val="white"/>
                </a:solidFill>
              </a:rPr>
              <a:t>A British physicist who discovered and experimented with cathode rays. It was found that these rays consisted of what are later called electrons by Thomson.</a:t>
            </a:r>
          </a:p>
        </p:txBody>
      </p:sp>
      <p:sp>
        <p:nvSpPr>
          <p:cNvPr id="7" name="Rectangle 6"/>
          <p:cNvSpPr/>
          <p:nvPr/>
        </p:nvSpPr>
        <p:spPr>
          <a:xfrm>
            <a:off x="4419600" y="197328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Aft>
                <a:spcPts val="1200"/>
              </a:spcAft>
            </a:pPr>
            <a:r>
              <a:rPr lang="en-NZ" sz="3600" i="1" dirty="0" smtClean="0">
                <a:solidFill>
                  <a:srgbClr val="FFFF00"/>
                </a:solidFill>
              </a:rPr>
              <a:t>“An atom is a ball of positive charge with electrons dotted evenly through it like currants in a plum pudding. Overall, the atom is neutral”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371600"/>
            <a:ext cx="4114800" cy="530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990600"/>
            <a:ext cx="559551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85800" y="3048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/>
              <a:t>The “Plum Pudding” Model</a:t>
            </a:r>
            <a:endParaRPr lang="en-NZ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7304" y="457200"/>
            <a:ext cx="6091296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3048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800" dirty="0" smtClean="0">
                <a:solidFill>
                  <a:srgbClr val="FFFF00"/>
                </a:solidFill>
              </a:rPr>
              <a:t>Ernest Rutherford (1871-1937)</a:t>
            </a:r>
          </a:p>
        </p:txBody>
      </p:sp>
      <p:sp>
        <p:nvSpPr>
          <p:cNvPr id="6" name="Rectangle 5"/>
          <p:cNvSpPr/>
          <p:nvPr/>
        </p:nvSpPr>
        <p:spPr>
          <a:xfrm>
            <a:off x="4495800" y="1600200"/>
            <a:ext cx="41910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200"/>
              </a:spcAft>
            </a:pPr>
            <a:r>
              <a:rPr lang="en-NZ" sz="3600" dirty="0" smtClean="0">
                <a:solidFill>
                  <a:prstClr val="white"/>
                </a:solidFill>
              </a:rPr>
              <a:t>This New Zealand physicist attempted to prove Thomson’s model of the atom was correct and designed an experiment. </a:t>
            </a:r>
          </a:p>
          <a:p>
            <a:pPr lvl="0">
              <a:spcAft>
                <a:spcPts val="1200"/>
              </a:spcAft>
            </a:pPr>
            <a:r>
              <a:rPr lang="en-NZ" sz="3600" dirty="0" smtClean="0">
                <a:solidFill>
                  <a:prstClr val="white"/>
                </a:solidFill>
              </a:rPr>
              <a:t>However…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85876"/>
            <a:ext cx="3886200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990600"/>
            <a:ext cx="5595515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85800" y="3048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/>
              <a:t>The “Plum Pudding” Model</a:t>
            </a:r>
            <a:endParaRPr lang="en-NZ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4648200" y="152400"/>
            <a:ext cx="609600" cy="6705600"/>
            <a:chOff x="5029200" y="76200"/>
            <a:chExt cx="609600" cy="67056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29200" y="76200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29200" y="6893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29200" y="1295400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29200" y="19085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29200" y="2514600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29200" y="31277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29200" y="37373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29200" y="43469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29200" y="49565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5569772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61757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3" name="Group 22"/>
          <p:cNvGrpSpPr/>
          <p:nvPr/>
        </p:nvGrpSpPr>
        <p:grpSpPr>
          <a:xfrm>
            <a:off x="381000" y="3124200"/>
            <a:ext cx="1003056" cy="704850"/>
            <a:chOff x="609600" y="2819400"/>
            <a:chExt cx="1762125" cy="123825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9600" y="3124200"/>
              <a:ext cx="3905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81075" y="3409950"/>
              <a:ext cx="3905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14400" y="2819400"/>
              <a:ext cx="3905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19200" y="3048000"/>
              <a:ext cx="3905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00200" y="3276600"/>
              <a:ext cx="3905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00200" y="2819400"/>
              <a:ext cx="3905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81200" y="3048000"/>
              <a:ext cx="3905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95475" y="3581400"/>
              <a:ext cx="390525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25" name="Straight Arrow Connector 24"/>
          <p:cNvCxnSpPr/>
          <p:nvPr/>
        </p:nvCxnSpPr>
        <p:spPr>
          <a:xfrm>
            <a:off x="1905000" y="3429000"/>
            <a:ext cx="1905000" cy="158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7010400" y="0"/>
            <a:ext cx="1981200" cy="685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pSp>
        <p:nvGrpSpPr>
          <p:cNvPr id="29" name="Group 28"/>
          <p:cNvGrpSpPr/>
          <p:nvPr/>
        </p:nvGrpSpPr>
        <p:grpSpPr>
          <a:xfrm>
            <a:off x="5257800" y="0"/>
            <a:ext cx="609600" cy="6705600"/>
            <a:chOff x="5029200" y="76200"/>
            <a:chExt cx="609600" cy="6705600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76200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6893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1295400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19085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2514600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31277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37373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43469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49565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5569772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029200" y="6175786"/>
              <a:ext cx="609600" cy="606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1" name="TextBox 40"/>
          <p:cNvSpPr txBox="1"/>
          <p:nvPr/>
        </p:nvSpPr>
        <p:spPr>
          <a:xfrm>
            <a:off x="2590800" y="152400"/>
            <a:ext cx="2286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b="1" dirty="0" smtClean="0"/>
              <a:t>Only a few atoms thick Gold foil</a:t>
            </a:r>
            <a:endParaRPr lang="en-NZ" sz="28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228600" y="3886200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b="1" dirty="0" smtClean="0"/>
              <a:t>Tiny, positive alpha particles</a:t>
            </a:r>
            <a:endParaRPr lang="en-NZ" sz="2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7391400" y="29718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b="1" dirty="0" smtClean="0"/>
              <a:t>Screen</a:t>
            </a:r>
            <a:endParaRPr lang="en-NZ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04800"/>
            <a:ext cx="592555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09600" y="4842808"/>
            <a:ext cx="800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i="1" dirty="0" smtClean="0"/>
              <a:t>They expected the alpha particles to pass straight through the atom… but</a:t>
            </a:r>
            <a:endParaRPr lang="en-NZ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8004" y="457200"/>
            <a:ext cx="5763396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09600" y="4842808"/>
            <a:ext cx="8001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i="1" dirty="0" smtClean="0"/>
              <a:t>about 1 in 8000 got deflected by a large angle (some even got knocked back) – HOW?</a:t>
            </a:r>
            <a:endParaRPr lang="en-NZ" sz="4000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510" y="990600"/>
            <a:ext cx="828129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52400" y="221159"/>
            <a:ext cx="876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b="1" dirty="0" smtClean="0"/>
              <a:t>Rutherford’s Gold Foil Experiment</a:t>
            </a:r>
            <a:endParaRPr lang="en-NZ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3048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800" dirty="0" smtClean="0">
                <a:solidFill>
                  <a:srgbClr val="FFFF00"/>
                </a:solidFill>
              </a:rPr>
              <a:t>James Chadwick (1891-1974)</a:t>
            </a:r>
          </a:p>
        </p:txBody>
      </p:sp>
      <p:sp>
        <p:nvSpPr>
          <p:cNvPr id="6" name="Rectangle 5"/>
          <p:cNvSpPr/>
          <p:nvPr/>
        </p:nvSpPr>
        <p:spPr>
          <a:xfrm>
            <a:off x="4419600" y="1600200"/>
            <a:ext cx="4495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200"/>
              </a:spcAft>
            </a:pPr>
            <a:r>
              <a:rPr lang="en-NZ" sz="3600" dirty="0" smtClean="0">
                <a:solidFill>
                  <a:prstClr val="white"/>
                </a:solidFill>
              </a:rPr>
              <a:t>In 1932, he performed an experiment to discover the third type of sub-atomic particle that is not deflected by an electric or magnetic field – the “neutron”.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9" y="1447800"/>
            <a:ext cx="3979313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502298"/>
            <a:ext cx="7315200" cy="5822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235803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800" dirty="0" smtClean="0">
                <a:solidFill>
                  <a:srgbClr val="FFFF00"/>
                </a:solidFill>
              </a:rPr>
              <a:t>Atomic Structure today </a:t>
            </a:r>
            <a:r>
              <a:rPr lang="en-NZ" sz="2400" dirty="0" smtClean="0">
                <a:solidFill>
                  <a:srgbClr val="FFFF00"/>
                </a:solidFill>
              </a:rPr>
              <a:t>(or yesterday)</a:t>
            </a:r>
            <a:endParaRPr lang="en-NZ" sz="4800" dirty="0" smtClean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3460790"/>
            <a:ext cx="86106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Protons and neutrons are called</a:t>
            </a:r>
            <a:r>
              <a:rPr lang="en-NZ" sz="3600" dirty="0" smtClean="0">
                <a:solidFill>
                  <a:srgbClr val="FFFF00"/>
                </a:solidFill>
              </a:rPr>
              <a:t> </a:t>
            </a:r>
            <a:r>
              <a:rPr lang="en-NZ" sz="3600" i="1" dirty="0" smtClean="0">
                <a:solidFill>
                  <a:srgbClr val="FFFF00"/>
                </a:solidFill>
              </a:rPr>
              <a:t>nucleons</a:t>
            </a:r>
            <a:r>
              <a:rPr lang="en-NZ" sz="3600" dirty="0" smtClean="0">
                <a:solidFill>
                  <a:srgbClr val="FFFF00"/>
                </a:solidFill>
              </a:rPr>
              <a:t>.</a:t>
            </a:r>
          </a:p>
          <a:p>
            <a:pPr lvl="0">
              <a:spcAft>
                <a:spcPts val="600"/>
              </a:spcAft>
            </a:pPr>
            <a:r>
              <a:rPr lang="en-NZ" sz="3600" dirty="0" smtClean="0">
                <a:solidFill>
                  <a:srgbClr val="FFFF00"/>
                </a:solidFill>
              </a:rPr>
              <a:t>Nucleus </a:t>
            </a:r>
            <a:r>
              <a:rPr lang="en-NZ" sz="3600" dirty="0" smtClean="0">
                <a:solidFill>
                  <a:srgbClr val="FFFF00"/>
                </a:solidFill>
              </a:rPr>
              <a:t>is very small </a:t>
            </a:r>
            <a:r>
              <a:rPr lang="en-NZ" sz="3600" dirty="0" smtClean="0">
                <a:solidFill>
                  <a:prstClr val="white"/>
                </a:solidFill>
              </a:rPr>
              <a:t>compare to the size of the whole atom but </a:t>
            </a:r>
            <a:r>
              <a:rPr lang="en-NZ" sz="3600" dirty="0" smtClean="0">
                <a:solidFill>
                  <a:srgbClr val="FFFF00"/>
                </a:solidFill>
              </a:rPr>
              <a:t>has 99.95% of the mass</a:t>
            </a:r>
            <a:r>
              <a:rPr lang="en-NZ" sz="3600" dirty="0" smtClean="0">
                <a:solidFill>
                  <a:prstClr val="white"/>
                </a:solidFill>
              </a:rPr>
              <a:t>.</a:t>
            </a:r>
          </a:p>
          <a:p>
            <a:pPr lvl="0">
              <a:spcAft>
                <a:spcPts val="600"/>
              </a:spcAft>
            </a:pPr>
            <a:r>
              <a:rPr lang="en-NZ" sz="3600" dirty="0" smtClean="0">
                <a:solidFill>
                  <a:srgbClr val="FFFF00"/>
                </a:solidFill>
              </a:rPr>
              <a:t>Electrons</a:t>
            </a:r>
            <a:r>
              <a:rPr lang="en-NZ" sz="3600" dirty="0" smtClean="0">
                <a:solidFill>
                  <a:prstClr val="white"/>
                </a:solidFill>
              </a:rPr>
              <a:t> move around the nucleus in an unknown way.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00150"/>
            <a:ext cx="30480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3657600" y="1189673"/>
            <a:ext cx="5181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200"/>
              </a:spcAft>
            </a:pPr>
            <a:r>
              <a:rPr lang="en-NZ" sz="3600" dirty="0" smtClean="0">
                <a:solidFill>
                  <a:srgbClr val="FFFF00"/>
                </a:solidFill>
              </a:rPr>
              <a:t>Nucleus</a:t>
            </a:r>
            <a:r>
              <a:rPr lang="en-NZ" sz="3600" dirty="0" smtClean="0">
                <a:solidFill>
                  <a:prstClr val="white"/>
                </a:solidFill>
              </a:rPr>
              <a:t> is made up of </a:t>
            </a:r>
            <a:r>
              <a:rPr lang="en-NZ" sz="3600" dirty="0" smtClean="0">
                <a:solidFill>
                  <a:srgbClr val="FFFF00"/>
                </a:solidFill>
              </a:rPr>
              <a:t>protons</a:t>
            </a:r>
            <a:r>
              <a:rPr lang="en-NZ" sz="3600" dirty="0" smtClean="0">
                <a:solidFill>
                  <a:prstClr val="white"/>
                </a:solidFill>
              </a:rPr>
              <a:t> and </a:t>
            </a:r>
            <a:r>
              <a:rPr lang="en-NZ" sz="3600" dirty="0" smtClean="0">
                <a:solidFill>
                  <a:srgbClr val="FFFF00"/>
                </a:solidFill>
              </a:rPr>
              <a:t>neutrons</a:t>
            </a:r>
            <a:r>
              <a:rPr lang="en-NZ" sz="3600" dirty="0" smtClean="0">
                <a:solidFill>
                  <a:prstClr val="white"/>
                </a:solidFill>
              </a:rPr>
              <a:t> which are bound together by </a:t>
            </a:r>
            <a:r>
              <a:rPr lang="en-NZ" sz="3600" dirty="0" smtClean="0">
                <a:solidFill>
                  <a:srgbClr val="FFFF00"/>
                </a:solidFill>
              </a:rPr>
              <a:t>nuclear force</a:t>
            </a:r>
            <a:r>
              <a:rPr lang="en-NZ" sz="3600" dirty="0" smtClean="0">
                <a:solidFill>
                  <a:prstClr val="white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770400"/>
            <a:ext cx="7055778" cy="49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295400"/>
            <a:ext cx="5159645" cy="3848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762000"/>
            <a:ext cx="5410200" cy="5432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762000"/>
            <a:ext cx="5867400" cy="5379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5800"/>
            <a:ext cx="733593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07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en-GB" smtClean="0"/>
              <a:t>The periodic table of elements</a:t>
            </a:r>
          </a:p>
        </p:txBody>
      </p:sp>
      <p:grpSp>
        <p:nvGrpSpPr>
          <p:cNvPr id="2" name="Group 515"/>
          <p:cNvGrpSpPr>
            <a:grpSpLocks/>
          </p:cNvGrpSpPr>
          <p:nvPr/>
        </p:nvGrpSpPr>
        <p:grpSpPr bwMode="auto">
          <a:xfrm>
            <a:off x="241300" y="5527675"/>
            <a:ext cx="8751888" cy="596900"/>
            <a:chOff x="152" y="3482"/>
            <a:chExt cx="5513" cy="376"/>
          </a:xfrm>
        </p:grpSpPr>
        <p:grpSp>
          <p:nvGrpSpPr>
            <p:cNvPr id="3" name="Group 209"/>
            <p:cNvGrpSpPr>
              <a:grpSpLocks/>
            </p:cNvGrpSpPr>
            <p:nvPr/>
          </p:nvGrpSpPr>
          <p:grpSpPr bwMode="auto">
            <a:xfrm>
              <a:off x="152" y="3482"/>
              <a:ext cx="293" cy="376"/>
              <a:chOff x="752" y="3163"/>
              <a:chExt cx="293" cy="376"/>
            </a:xfrm>
          </p:grpSpPr>
          <p:sp>
            <p:nvSpPr>
              <p:cNvPr id="6423" name="AutoShape 210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424" name="Text Box 211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Fr</a:t>
                </a:r>
              </a:p>
            </p:txBody>
          </p:sp>
        </p:grpSp>
        <p:grpSp>
          <p:nvGrpSpPr>
            <p:cNvPr id="4" name="Group 212"/>
            <p:cNvGrpSpPr>
              <a:grpSpLocks/>
            </p:cNvGrpSpPr>
            <p:nvPr/>
          </p:nvGrpSpPr>
          <p:grpSpPr bwMode="auto">
            <a:xfrm>
              <a:off x="459" y="3482"/>
              <a:ext cx="293" cy="376"/>
              <a:chOff x="752" y="3163"/>
              <a:chExt cx="293" cy="376"/>
            </a:xfrm>
          </p:grpSpPr>
          <p:sp>
            <p:nvSpPr>
              <p:cNvPr id="6421" name="AutoShape 213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422" name="Text Box 214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Ra</a:t>
                </a:r>
              </a:p>
            </p:txBody>
          </p:sp>
        </p:grpSp>
        <p:grpSp>
          <p:nvGrpSpPr>
            <p:cNvPr id="5" name="Group 215"/>
            <p:cNvGrpSpPr>
              <a:grpSpLocks/>
            </p:cNvGrpSpPr>
            <p:nvPr/>
          </p:nvGrpSpPr>
          <p:grpSpPr bwMode="auto">
            <a:xfrm>
              <a:off x="766" y="3482"/>
              <a:ext cx="293" cy="376"/>
              <a:chOff x="752" y="3163"/>
              <a:chExt cx="293" cy="376"/>
            </a:xfrm>
          </p:grpSpPr>
          <p:sp>
            <p:nvSpPr>
              <p:cNvPr id="6419" name="AutoShape 216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420" name="Text Box 217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Ac</a:t>
                </a:r>
                <a:endParaRPr lang="en-GB" sz="2000" baseline="30000">
                  <a:latin typeface="Calibri" pitchFamily="34" charset="0"/>
                </a:endParaRPr>
              </a:p>
            </p:txBody>
          </p:sp>
        </p:grpSp>
        <p:grpSp>
          <p:nvGrpSpPr>
            <p:cNvPr id="6" name="Group 218"/>
            <p:cNvGrpSpPr>
              <a:grpSpLocks/>
            </p:cNvGrpSpPr>
            <p:nvPr/>
          </p:nvGrpSpPr>
          <p:grpSpPr bwMode="auto">
            <a:xfrm>
              <a:off x="1073" y="3482"/>
              <a:ext cx="293" cy="376"/>
              <a:chOff x="752" y="3163"/>
              <a:chExt cx="293" cy="376"/>
            </a:xfrm>
          </p:grpSpPr>
          <p:sp>
            <p:nvSpPr>
              <p:cNvPr id="6417" name="AutoShape 219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418" name="Text Box 220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Rf</a:t>
                </a:r>
              </a:p>
            </p:txBody>
          </p:sp>
        </p:grpSp>
        <p:grpSp>
          <p:nvGrpSpPr>
            <p:cNvPr id="7" name="Group 221"/>
            <p:cNvGrpSpPr>
              <a:grpSpLocks/>
            </p:cNvGrpSpPr>
            <p:nvPr/>
          </p:nvGrpSpPr>
          <p:grpSpPr bwMode="auto">
            <a:xfrm>
              <a:off x="1380" y="3482"/>
              <a:ext cx="293" cy="376"/>
              <a:chOff x="752" y="3163"/>
              <a:chExt cx="293" cy="376"/>
            </a:xfrm>
          </p:grpSpPr>
          <p:sp>
            <p:nvSpPr>
              <p:cNvPr id="6415" name="AutoShape 222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416" name="Text Box 223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Db</a:t>
                </a:r>
              </a:p>
            </p:txBody>
          </p:sp>
        </p:grpSp>
        <p:grpSp>
          <p:nvGrpSpPr>
            <p:cNvPr id="8" name="Group 224"/>
            <p:cNvGrpSpPr>
              <a:grpSpLocks/>
            </p:cNvGrpSpPr>
            <p:nvPr/>
          </p:nvGrpSpPr>
          <p:grpSpPr bwMode="auto">
            <a:xfrm>
              <a:off x="1687" y="3482"/>
              <a:ext cx="293" cy="376"/>
              <a:chOff x="752" y="3163"/>
              <a:chExt cx="293" cy="376"/>
            </a:xfrm>
          </p:grpSpPr>
          <p:sp>
            <p:nvSpPr>
              <p:cNvPr id="6413" name="AutoShape 225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414" name="Text Box 226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Sg</a:t>
                </a:r>
              </a:p>
            </p:txBody>
          </p:sp>
        </p:grpSp>
        <p:grpSp>
          <p:nvGrpSpPr>
            <p:cNvPr id="9" name="Group 227"/>
            <p:cNvGrpSpPr>
              <a:grpSpLocks/>
            </p:cNvGrpSpPr>
            <p:nvPr/>
          </p:nvGrpSpPr>
          <p:grpSpPr bwMode="auto">
            <a:xfrm>
              <a:off x="1994" y="3482"/>
              <a:ext cx="293" cy="376"/>
              <a:chOff x="752" y="3163"/>
              <a:chExt cx="293" cy="376"/>
            </a:xfrm>
          </p:grpSpPr>
          <p:sp>
            <p:nvSpPr>
              <p:cNvPr id="6411" name="AutoShape 228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412" name="Text Box 229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Bh</a:t>
                </a:r>
              </a:p>
            </p:txBody>
          </p:sp>
        </p:grpSp>
        <p:grpSp>
          <p:nvGrpSpPr>
            <p:cNvPr id="10" name="Group 230"/>
            <p:cNvGrpSpPr>
              <a:grpSpLocks/>
            </p:cNvGrpSpPr>
            <p:nvPr/>
          </p:nvGrpSpPr>
          <p:grpSpPr bwMode="auto">
            <a:xfrm>
              <a:off x="2301" y="3482"/>
              <a:ext cx="293" cy="376"/>
              <a:chOff x="752" y="3163"/>
              <a:chExt cx="293" cy="376"/>
            </a:xfrm>
          </p:grpSpPr>
          <p:sp>
            <p:nvSpPr>
              <p:cNvPr id="6409" name="AutoShape 231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410" name="Text Box 232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Hs</a:t>
                </a:r>
              </a:p>
            </p:txBody>
          </p:sp>
        </p:grpSp>
        <p:grpSp>
          <p:nvGrpSpPr>
            <p:cNvPr id="11" name="Group 233"/>
            <p:cNvGrpSpPr>
              <a:grpSpLocks/>
            </p:cNvGrpSpPr>
            <p:nvPr/>
          </p:nvGrpSpPr>
          <p:grpSpPr bwMode="auto">
            <a:xfrm>
              <a:off x="2608" y="3482"/>
              <a:ext cx="293" cy="376"/>
              <a:chOff x="752" y="3163"/>
              <a:chExt cx="293" cy="376"/>
            </a:xfrm>
          </p:grpSpPr>
          <p:sp>
            <p:nvSpPr>
              <p:cNvPr id="6407" name="AutoShape 234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408" name="Text Box 235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Mt</a:t>
                </a:r>
              </a:p>
            </p:txBody>
          </p:sp>
        </p:grpSp>
        <p:grpSp>
          <p:nvGrpSpPr>
            <p:cNvPr id="12" name="Group 236"/>
            <p:cNvGrpSpPr>
              <a:grpSpLocks/>
            </p:cNvGrpSpPr>
            <p:nvPr/>
          </p:nvGrpSpPr>
          <p:grpSpPr bwMode="auto">
            <a:xfrm>
              <a:off x="2915" y="3482"/>
              <a:ext cx="293" cy="376"/>
              <a:chOff x="752" y="3163"/>
              <a:chExt cx="293" cy="376"/>
            </a:xfrm>
          </p:grpSpPr>
          <p:sp>
            <p:nvSpPr>
              <p:cNvPr id="6405" name="AutoShape 237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406" name="Text Box 238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Ds</a:t>
                </a:r>
              </a:p>
            </p:txBody>
          </p:sp>
        </p:grpSp>
        <p:grpSp>
          <p:nvGrpSpPr>
            <p:cNvPr id="13" name="Group 239"/>
            <p:cNvGrpSpPr>
              <a:grpSpLocks/>
            </p:cNvGrpSpPr>
            <p:nvPr/>
          </p:nvGrpSpPr>
          <p:grpSpPr bwMode="auto">
            <a:xfrm>
              <a:off x="3222" y="3482"/>
              <a:ext cx="293" cy="376"/>
              <a:chOff x="752" y="3163"/>
              <a:chExt cx="293" cy="376"/>
            </a:xfrm>
          </p:grpSpPr>
          <p:sp>
            <p:nvSpPr>
              <p:cNvPr id="6403" name="AutoShape 240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404" name="Text Box 241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Rg</a:t>
                </a:r>
              </a:p>
            </p:txBody>
          </p:sp>
        </p:grpSp>
        <p:grpSp>
          <p:nvGrpSpPr>
            <p:cNvPr id="14" name="Group 242"/>
            <p:cNvGrpSpPr>
              <a:grpSpLocks/>
            </p:cNvGrpSpPr>
            <p:nvPr/>
          </p:nvGrpSpPr>
          <p:grpSpPr bwMode="auto">
            <a:xfrm>
              <a:off x="3529" y="3482"/>
              <a:ext cx="293" cy="376"/>
              <a:chOff x="752" y="3163"/>
              <a:chExt cx="293" cy="376"/>
            </a:xfrm>
          </p:grpSpPr>
          <p:sp>
            <p:nvSpPr>
              <p:cNvPr id="6401" name="AutoShape 243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402" name="Text Box 244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?</a:t>
                </a:r>
              </a:p>
            </p:txBody>
          </p:sp>
        </p:grpSp>
        <p:grpSp>
          <p:nvGrpSpPr>
            <p:cNvPr id="15" name="Group 245"/>
            <p:cNvGrpSpPr>
              <a:grpSpLocks/>
            </p:cNvGrpSpPr>
            <p:nvPr/>
          </p:nvGrpSpPr>
          <p:grpSpPr bwMode="auto">
            <a:xfrm>
              <a:off x="3836" y="3482"/>
              <a:ext cx="293" cy="376"/>
              <a:chOff x="752" y="3163"/>
              <a:chExt cx="293" cy="376"/>
            </a:xfrm>
          </p:grpSpPr>
          <p:sp>
            <p:nvSpPr>
              <p:cNvPr id="6399" name="AutoShape 246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400" name="Text Box 247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?</a:t>
                </a:r>
              </a:p>
            </p:txBody>
          </p:sp>
        </p:grpSp>
        <p:grpSp>
          <p:nvGrpSpPr>
            <p:cNvPr id="16" name="Group 248"/>
            <p:cNvGrpSpPr>
              <a:grpSpLocks/>
            </p:cNvGrpSpPr>
            <p:nvPr/>
          </p:nvGrpSpPr>
          <p:grpSpPr bwMode="auto">
            <a:xfrm>
              <a:off x="4143" y="3482"/>
              <a:ext cx="293" cy="376"/>
              <a:chOff x="752" y="3163"/>
              <a:chExt cx="293" cy="376"/>
            </a:xfrm>
          </p:grpSpPr>
          <p:sp>
            <p:nvSpPr>
              <p:cNvPr id="6397" name="AutoShape 249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98" name="Text Box 250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?</a:t>
                </a:r>
              </a:p>
            </p:txBody>
          </p:sp>
        </p:grpSp>
        <p:grpSp>
          <p:nvGrpSpPr>
            <p:cNvPr id="17" name="Group 251"/>
            <p:cNvGrpSpPr>
              <a:grpSpLocks/>
            </p:cNvGrpSpPr>
            <p:nvPr/>
          </p:nvGrpSpPr>
          <p:grpSpPr bwMode="auto">
            <a:xfrm>
              <a:off x="4450" y="3482"/>
              <a:ext cx="293" cy="376"/>
              <a:chOff x="752" y="3163"/>
              <a:chExt cx="293" cy="376"/>
            </a:xfrm>
          </p:grpSpPr>
          <p:sp>
            <p:nvSpPr>
              <p:cNvPr id="6395" name="AutoShape 252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96" name="Text Box 253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?</a:t>
                </a:r>
              </a:p>
            </p:txBody>
          </p:sp>
        </p:grpSp>
        <p:grpSp>
          <p:nvGrpSpPr>
            <p:cNvPr id="18" name="Group 254"/>
            <p:cNvGrpSpPr>
              <a:grpSpLocks/>
            </p:cNvGrpSpPr>
            <p:nvPr/>
          </p:nvGrpSpPr>
          <p:grpSpPr bwMode="auto">
            <a:xfrm>
              <a:off x="4757" y="3482"/>
              <a:ext cx="293" cy="376"/>
              <a:chOff x="752" y="3163"/>
              <a:chExt cx="293" cy="376"/>
            </a:xfrm>
          </p:grpSpPr>
          <p:sp>
            <p:nvSpPr>
              <p:cNvPr id="6393" name="AutoShape 255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94" name="Text Box 256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?</a:t>
                </a:r>
              </a:p>
            </p:txBody>
          </p:sp>
        </p:grpSp>
        <p:grpSp>
          <p:nvGrpSpPr>
            <p:cNvPr id="19" name="Group 257"/>
            <p:cNvGrpSpPr>
              <a:grpSpLocks/>
            </p:cNvGrpSpPr>
            <p:nvPr/>
          </p:nvGrpSpPr>
          <p:grpSpPr bwMode="auto">
            <a:xfrm>
              <a:off x="5064" y="3482"/>
              <a:ext cx="293" cy="376"/>
              <a:chOff x="752" y="3163"/>
              <a:chExt cx="293" cy="376"/>
            </a:xfrm>
          </p:grpSpPr>
          <p:sp>
            <p:nvSpPr>
              <p:cNvPr id="6391" name="AutoShape 258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92" name="Text Box 259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?</a:t>
                </a:r>
              </a:p>
            </p:txBody>
          </p:sp>
        </p:grpSp>
        <p:grpSp>
          <p:nvGrpSpPr>
            <p:cNvPr id="20" name="Group 260"/>
            <p:cNvGrpSpPr>
              <a:grpSpLocks/>
            </p:cNvGrpSpPr>
            <p:nvPr/>
          </p:nvGrpSpPr>
          <p:grpSpPr bwMode="auto">
            <a:xfrm>
              <a:off x="5372" y="3482"/>
              <a:ext cx="293" cy="376"/>
              <a:chOff x="752" y="3163"/>
              <a:chExt cx="293" cy="376"/>
            </a:xfrm>
          </p:grpSpPr>
          <p:sp>
            <p:nvSpPr>
              <p:cNvPr id="6389" name="AutoShape 261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90" name="Text Box 262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?</a:t>
                </a:r>
              </a:p>
            </p:txBody>
          </p:sp>
        </p:grpSp>
      </p:grpSp>
      <p:grpSp>
        <p:nvGrpSpPr>
          <p:cNvPr id="21" name="Group 514"/>
          <p:cNvGrpSpPr>
            <a:grpSpLocks/>
          </p:cNvGrpSpPr>
          <p:nvPr/>
        </p:nvGrpSpPr>
        <p:grpSpPr bwMode="auto">
          <a:xfrm>
            <a:off x="250825" y="4905375"/>
            <a:ext cx="8751888" cy="596900"/>
            <a:chOff x="158" y="3090"/>
            <a:chExt cx="5513" cy="376"/>
          </a:xfrm>
        </p:grpSpPr>
        <p:grpSp>
          <p:nvGrpSpPr>
            <p:cNvPr id="22" name="Group 263"/>
            <p:cNvGrpSpPr>
              <a:grpSpLocks/>
            </p:cNvGrpSpPr>
            <p:nvPr/>
          </p:nvGrpSpPr>
          <p:grpSpPr bwMode="auto">
            <a:xfrm>
              <a:off x="158" y="3090"/>
              <a:ext cx="293" cy="376"/>
              <a:chOff x="752" y="3163"/>
              <a:chExt cx="293" cy="376"/>
            </a:xfrm>
          </p:grpSpPr>
          <p:sp>
            <p:nvSpPr>
              <p:cNvPr id="6369" name="AutoShape 264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70" name="Text Box 265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Cs</a:t>
                </a:r>
              </a:p>
            </p:txBody>
          </p:sp>
        </p:grpSp>
        <p:grpSp>
          <p:nvGrpSpPr>
            <p:cNvPr id="23" name="Group 266"/>
            <p:cNvGrpSpPr>
              <a:grpSpLocks/>
            </p:cNvGrpSpPr>
            <p:nvPr/>
          </p:nvGrpSpPr>
          <p:grpSpPr bwMode="auto">
            <a:xfrm>
              <a:off x="465" y="3090"/>
              <a:ext cx="293" cy="376"/>
              <a:chOff x="752" y="3163"/>
              <a:chExt cx="293" cy="376"/>
            </a:xfrm>
          </p:grpSpPr>
          <p:sp>
            <p:nvSpPr>
              <p:cNvPr id="6367" name="AutoShape 267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68" name="Text Box 268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Ba</a:t>
                </a:r>
              </a:p>
            </p:txBody>
          </p:sp>
        </p:grpSp>
        <p:grpSp>
          <p:nvGrpSpPr>
            <p:cNvPr id="24" name="Group 269"/>
            <p:cNvGrpSpPr>
              <a:grpSpLocks/>
            </p:cNvGrpSpPr>
            <p:nvPr/>
          </p:nvGrpSpPr>
          <p:grpSpPr bwMode="auto">
            <a:xfrm>
              <a:off x="772" y="3090"/>
              <a:ext cx="293" cy="376"/>
              <a:chOff x="752" y="3163"/>
              <a:chExt cx="293" cy="376"/>
            </a:xfrm>
          </p:grpSpPr>
          <p:sp>
            <p:nvSpPr>
              <p:cNvPr id="6365" name="AutoShape 270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66" name="Text Box 271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La</a:t>
                </a:r>
                <a:endParaRPr lang="en-GB" sz="2000" baseline="30000">
                  <a:latin typeface="Calibri" pitchFamily="34" charset="0"/>
                </a:endParaRPr>
              </a:p>
            </p:txBody>
          </p:sp>
        </p:grpSp>
        <p:grpSp>
          <p:nvGrpSpPr>
            <p:cNvPr id="25" name="Group 272"/>
            <p:cNvGrpSpPr>
              <a:grpSpLocks/>
            </p:cNvGrpSpPr>
            <p:nvPr/>
          </p:nvGrpSpPr>
          <p:grpSpPr bwMode="auto">
            <a:xfrm>
              <a:off x="1079" y="3090"/>
              <a:ext cx="293" cy="376"/>
              <a:chOff x="752" y="3163"/>
              <a:chExt cx="293" cy="376"/>
            </a:xfrm>
          </p:grpSpPr>
          <p:sp>
            <p:nvSpPr>
              <p:cNvPr id="6363" name="AutoShape 273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64" name="Text Box 274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Hf</a:t>
                </a:r>
              </a:p>
            </p:txBody>
          </p:sp>
        </p:grpSp>
        <p:grpSp>
          <p:nvGrpSpPr>
            <p:cNvPr id="26" name="Group 275"/>
            <p:cNvGrpSpPr>
              <a:grpSpLocks/>
            </p:cNvGrpSpPr>
            <p:nvPr/>
          </p:nvGrpSpPr>
          <p:grpSpPr bwMode="auto">
            <a:xfrm>
              <a:off x="1386" y="3090"/>
              <a:ext cx="293" cy="376"/>
              <a:chOff x="752" y="3163"/>
              <a:chExt cx="293" cy="376"/>
            </a:xfrm>
          </p:grpSpPr>
          <p:sp>
            <p:nvSpPr>
              <p:cNvPr id="6361" name="AutoShape 276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62" name="Text Box 277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Ta</a:t>
                </a:r>
              </a:p>
            </p:txBody>
          </p:sp>
        </p:grpSp>
        <p:grpSp>
          <p:nvGrpSpPr>
            <p:cNvPr id="27" name="Group 278"/>
            <p:cNvGrpSpPr>
              <a:grpSpLocks/>
            </p:cNvGrpSpPr>
            <p:nvPr/>
          </p:nvGrpSpPr>
          <p:grpSpPr bwMode="auto">
            <a:xfrm>
              <a:off x="1693" y="3090"/>
              <a:ext cx="293" cy="376"/>
              <a:chOff x="752" y="3163"/>
              <a:chExt cx="293" cy="376"/>
            </a:xfrm>
          </p:grpSpPr>
          <p:sp>
            <p:nvSpPr>
              <p:cNvPr id="6359" name="AutoShape 279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60" name="Text Box 280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W</a:t>
                </a:r>
              </a:p>
            </p:txBody>
          </p:sp>
        </p:grpSp>
        <p:grpSp>
          <p:nvGrpSpPr>
            <p:cNvPr id="28" name="Group 281"/>
            <p:cNvGrpSpPr>
              <a:grpSpLocks/>
            </p:cNvGrpSpPr>
            <p:nvPr/>
          </p:nvGrpSpPr>
          <p:grpSpPr bwMode="auto">
            <a:xfrm>
              <a:off x="2000" y="3090"/>
              <a:ext cx="293" cy="376"/>
              <a:chOff x="752" y="3163"/>
              <a:chExt cx="293" cy="376"/>
            </a:xfrm>
          </p:grpSpPr>
          <p:sp>
            <p:nvSpPr>
              <p:cNvPr id="6357" name="AutoShape 282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58" name="Text Box 283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Re</a:t>
                </a:r>
              </a:p>
            </p:txBody>
          </p:sp>
        </p:grpSp>
        <p:grpSp>
          <p:nvGrpSpPr>
            <p:cNvPr id="29" name="Group 284"/>
            <p:cNvGrpSpPr>
              <a:grpSpLocks/>
            </p:cNvGrpSpPr>
            <p:nvPr/>
          </p:nvGrpSpPr>
          <p:grpSpPr bwMode="auto">
            <a:xfrm>
              <a:off x="2307" y="3090"/>
              <a:ext cx="293" cy="376"/>
              <a:chOff x="752" y="3163"/>
              <a:chExt cx="293" cy="376"/>
            </a:xfrm>
          </p:grpSpPr>
          <p:sp>
            <p:nvSpPr>
              <p:cNvPr id="6355" name="AutoShape 285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56" name="Text Box 286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Os</a:t>
                </a:r>
              </a:p>
            </p:txBody>
          </p:sp>
        </p:grpSp>
        <p:grpSp>
          <p:nvGrpSpPr>
            <p:cNvPr id="30" name="Group 287"/>
            <p:cNvGrpSpPr>
              <a:grpSpLocks/>
            </p:cNvGrpSpPr>
            <p:nvPr/>
          </p:nvGrpSpPr>
          <p:grpSpPr bwMode="auto">
            <a:xfrm>
              <a:off x="2614" y="3090"/>
              <a:ext cx="293" cy="376"/>
              <a:chOff x="752" y="3163"/>
              <a:chExt cx="293" cy="376"/>
            </a:xfrm>
          </p:grpSpPr>
          <p:sp>
            <p:nvSpPr>
              <p:cNvPr id="6353" name="AutoShape 288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54" name="Text Box 289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Ir</a:t>
                </a:r>
              </a:p>
            </p:txBody>
          </p:sp>
        </p:grpSp>
        <p:grpSp>
          <p:nvGrpSpPr>
            <p:cNvPr id="31" name="Group 290"/>
            <p:cNvGrpSpPr>
              <a:grpSpLocks/>
            </p:cNvGrpSpPr>
            <p:nvPr/>
          </p:nvGrpSpPr>
          <p:grpSpPr bwMode="auto">
            <a:xfrm>
              <a:off x="2921" y="3090"/>
              <a:ext cx="293" cy="376"/>
              <a:chOff x="752" y="3163"/>
              <a:chExt cx="293" cy="376"/>
            </a:xfrm>
          </p:grpSpPr>
          <p:sp>
            <p:nvSpPr>
              <p:cNvPr id="6351" name="AutoShape 291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52" name="Text Box 292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Pt</a:t>
                </a:r>
              </a:p>
            </p:txBody>
          </p:sp>
        </p:grpSp>
        <p:grpSp>
          <p:nvGrpSpPr>
            <p:cNvPr id="6272" name="Group 293"/>
            <p:cNvGrpSpPr>
              <a:grpSpLocks/>
            </p:cNvGrpSpPr>
            <p:nvPr/>
          </p:nvGrpSpPr>
          <p:grpSpPr bwMode="auto">
            <a:xfrm>
              <a:off x="3228" y="3090"/>
              <a:ext cx="293" cy="376"/>
              <a:chOff x="752" y="3163"/>
              <a:chExt cx="293" cy="376"/>
            </a:xfrm>
          </p:grpSpPr>
          <p:sp>
            <p:nvSpPr>
              <p:cNvPr id="6349" name="AutoShape 294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50" name="Text Box 295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Au</a:t>
                </a:r>
              </a:p>
            </p:txBody>
          </p:sp>
        </p:grpSp>
        <p:grpSp>
          <p:nvGrpSpPr>
            <p:cNvPr id="6273" name="Group 296"/>
            <p:cNvGrpSpPr>
              <a:grpSpLocks/>
            </p:cNvGrpSpPr>
            <p:nvPr/>
          </p:nvGrpSpPr>
          <p:grpSpPr bwMode="auto">
            <a:xfrm>
              <a:off x="3535" y="3090"/>
              <a:ext cx="293" cy="376"/>
              <a:chOff x="752" y="3163"/>
              <a:chExt cx="293" cy="376"/>
            </a:xfrm>
          </p:grpSpPr>
          <p:sp>
            <p:nvSpPr>
              <p:cNvPr id="6347" name="AutoShape 297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48" name="Text Box 298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Hg</a:t>
                </a:r>
              </a:p>
            </p:txBody>
          </p:sp>
        </p:grpSp>
        <p:grpSp>
          <p:nvGrpSpPr>
            <p:cNvPr id="6274" name="Group 299"/>
            <p:cNvGrpSpPr>
              <a:grpSpLocks/>
            </p:cNvGrpSpPr>
            <p:nvPr/>
          </p:nvGrpSpPr>
          <p:grpSpPr bwMode="auto">
            <a:xfrm>
              <a:off x="3842" y="3090"/>
              <a:ext cx="293" cy="376"/>
              <a:chOff x="752" y="3163"/>
              <a:chExt cx="293" cy="376"/>
            </a:xfrm>
          </p:grpSpPr>
          <p:sp>
            <p:nvSpPr>
              <p:cNvPr id="6345" name="AutoShape 300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46" name="Text Box 301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Tl</a:t>
                </a:r>
              </a:p>
            </p:txBody>
          </p:sp>
        </p:grpSp>
        <p:grpSp>
          <p:nvGrpSpPr>
            <p:cNvPr id="6275" name="Group 302"/>
            <p:cNvGrpSpPr>
              <a:grpSpLocks/>
            </p:cNvGrpSpPr>
            <p:nvPr/>
          </p:nvGrpSpPr>
          <p:grpSpPr bwMode="auto">
            <a:xfrm>
              <a:off x="4149" y="3090"/>
              <a:ext cx="293" cy="376"/>
              <a:chOff x="752" y="3163"/>
              <a:chExt cx="293" cy="376"/>
            </a:xfrm>
          </p:grpSpPr>
          <p:sp>
            <p:nvSpPr>
              <p:cNvPr id="6343" name="AutoShape 303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44" name="Text Box 304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Pb</a:t>
                </a:r>
              </a:p>
            </p:txBody>
          </p:sp>
        </p:grpSp>
        <p:grpSp>
          <p:nvGrpSpPr>
            <p:cNvPr id="6276" name="Group 305"/>
            <p:cNvGrpSpPr>
              <a:grpSpLocks/>
            </p:cNvGrpSpPr>
            <p:nvPr/>
          </p:nvGrpSpPr>
          <p:grpSpPr bwMode="auto">
            <a:xfrm>
              <a:off x="4456" y="3090"/>
              <a:ext cx="293" cy="376"/>
              <a:chOff x="752" y="3163"/>
              <a:chExt cx="293" cy="376"/>
            </a:xfrm>
          </p:grpSpPr>
          <p:sp>
            <p:nvSpPr>
              <p:cNvPr id="6341" name="AutoShape 306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42" name="Text Box 307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Bi</a:t>
                </a:r>
              </a:p>
            </p:txBody>
          </p:sp>
        </p:grpSp>
        <p:grpSp>
          <p:nvGrpSpPr>
            <p:cNvPr id="6277" name="Group 308"/>
            <p:cNvGrpSpPr>
              <a:grpSpLocks/>
            </p:cNvGrpSpPr>
            <p:nvPr/>
          </p:nvGrpSpPr>
          <p:grpSpPr bwMode="auto">
            <a:xfrm>
              <a:off x="4763" y="3090"/>
              <a:ext cx="293" cy="376"/>
              <a:chOff x="752" y="3163"/>
              <a:chExt cx="293" cy="376"/>
            </a:xfrm>
          </p:grpSpPr>
          <p:sp>
            <p:nvSpPr>
              <p:cNvPr id="6339" name="AutoShape 309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40" name="Text Box 310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Po</a:t>
                </a:r>
              </a:p>
            </p:txBody>
          </p:sp>
        </p:grpSp>
        <p:grpSp>
          <p:nvGrpSpPr>
            <p:cNvPr id="6278" name="Group 311"/>
            <p:cNvGrpSpPr>
              <a:grpSpLocks/>
            </p:cNvGrpSpPr>
            <p:nvPr/>
          </p:nvGrpSpPr>
          <p:grpSpPr bwMode="auto">
            <a:xfrm>
              <a:off x="5070" y="3090"/>
              <a:ext cx="293" cy="376"/>
              <a:chOff x="752" y="3163"/>
              <a:chExt cx="293" cy="376"/>
            </a:xfrm>
          </p:grpSpPr>
          <p:sp>
            <p:nvSpPr>
              <p:cNvPr id="6337" name="AutoShape 312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38" name="Text Box 313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At</a:t>
                </a:r>
              </a:p>
            </p:txBody>
          </p:sp>
        </p:grpSp>
        <p:grpSp>
          <p:nvGrpSpPr>
            <p:cNvPr id="6279" name="Group 314"/>
            <p:cNvGrpSpPr>
              <a:grpSpLocks/>
            </p:cNvGrpSpPr>
            <p:nvPr/>
          </p:nvGrpSpPr>
          <p:grpSpPr bwMode="auto">
            <a:xfrm>
              <a:off x="5378" y="3090"/>
              <a:ext cx="293" cy="376"/>
              <a:chOff x="752" y="3163"/>
              <a:chExt cx="293" cy="376"/>
            </a:xfrm>
          </p:grpSpPr>
          <p:sp>
            <p:nvSpPr>
              <p:cNvPr id="6335" name="AutoShape 315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36" name="Text Box 316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Rn</a:t>
                </a:r>
              </a:p>
            </p:txBody>
          </p:sp>
        </p:grpSp>
      </p:grpSp>
      <p:grpSp>
        <p:nvGrpSpPr>
          <p:cNvPr id="6280" name="Group 513"/>
          <p:cNvGrpSpPr>
            <a:grpSpLocks/>
          </p:cNvGrpSpPr>
          <p:nvPr/>
        </p:nvGrpSpPr>
        <p:grpSpPr bwMode="auto">
          <a:xfrm>
            <a:off x="250825" y="4276725"/>
            <a:ext cx="8751888" cy="596900"/>
            <a:chOff x="158" y="2694"/>
            <a:chExt cx="5513" cy="376"/>
          </a:xfrm>
        </p:grpSpPr>
        <p:grpSp>
          <p:nvGrpSpPr>
            <p:cNvPr id="6317" name="Group 317"/>
            <p:cNvGrpSpPr>
              <a:grpSpLocks/>
            </p:cNvGrpSpPr>
            <p:nvPr/>
          </p:nvGrpSpPr>
          <p:grpSpPr bwMode="auto">
            <a:xfrm>
              <a:off x="158" y="2694"/>
              <a:ext cx="293" cy="376"/>
              <a:chOff x="752" y="3163"/>
              <a:chExt cx="293" cy="376"/>
            </a:xfrm>
          </p:grpSpPr>
          <p:sp>
            <p:nvSpPr>
              <p:cNvPr id="6315" name="AutoShape 318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16" name="Text Box 319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Rb</a:t>
                </a:r>
              </a:p>
            </p:txBody>
          </p:sp>
        </p:grpSp>
        <p:grpSp>
          <p:nvGrpSpPr>
            <p:cNvPr id="6318" name="Group 320"/>
            <p:cNvGrpSpPr>
              <a:grpSpLocks/>
            </p:cNvGrpSpPr>
            <p:nvPr/>
          </p:nvGrpSpPr>
          <p:grpSpPr bwMode="auto">
            <a:xfrm>
              <a:off x="465" y="2694"/>
              <a:ext cx="293" cy="376"/>
              <a:chOff x="752" y="3163"/>
              <a:chExt cx="293" cy="376"/>
            </a:xfrm>
          </p:grpSpPr>
          <p:sp>
            <p:nvSpPr>
              <p:cNvPr id="6313" name="AutoShape 321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14" name="Text Box 322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Sr</a:t>
                </a:r>
              </a:p>
            </p:txBody>
          </p:sp>
        </p:grpSp>
        <p:grpSp>
          <p:nvGrpSpPr>
            <p:cNvPr id="6319" name="Group 323"/>
            <p:cNvGrpSpPr>
              <a:grpSpLocks/>
            </p:cNvGrpSpPr>
            <p:nvPr/>
          </p:nvGrpSpPr>
          <p:grpSpPr bwMode="auto">
            <a:xfrm>
              <a:off x="772" y="2694"/>
              <a:ext cx="293" cy="376"/>
              <a:chOff x="752" y="3163"/>
              <a:chExt cx="293" cy="376"/>
            </a:xfrm>
          </p:grpSpPr>
          <p:sp>
            <p:nvSpPr>
              <p:cNvPr id="6311" name="AutoShape 324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12" name="Text Box 325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Y</a:t>
                </a:r>
              </a:p>
            </p:txBody>
          </p:sp>
        </p:grpSp>
        <p:grpSp>
          <p:nvGrpSpPr>
            <p:cNvPr id="6320" name="Group 326"/>
            <p:cNvGrpSpPr>
              <a:grpSpLocks/>
            </p:cNvGrpSpPr>
            <p:nvPr/>
          </p:nvGrpSpPr>
          <p:grpSpPr bwMode="auto">
            <a:xfrm>
              <a:off x="1079" y="2694"/>
              <a:ext cx="293" cy="376"/>
              <a:chOff x="752" y="3163"/>
              <a:chExt cx="293" cy="376"/>
            </a:xfrm>
          </p:grpSpPr>
          <p:sp>
            <p:nvSpPr>
              <p:cNvPr id="6309" name="AutoShape 327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10" name="Text Box 328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Zr</a:t>
                </a:r>
              </a:p>
            </p:txBody>
          </p:sp>
        </p:grpSp>
        <p:grpSp>
          <p:nvGrpSpPr>
            <p:cNvPr id="6321" name="Group 329"/>
            <p:cNvGrpSpPr>
              <a:grpSpLocks/>
            </p:cNvGrpSpPr>
            <p:nvPr/>
          </p:nvGrpSpPr>
          <p:grpSpPr bwMode="auto">
            <a:xfrm>
              <a:off x="1386" y="2694"/>
              <a:ext cx="293" cy="376"/>
              <a:chOff x="752" y="3163"/>
              <a:chExt cx="293" cy="376"/>
            </a:xfrm>
          </p:grpSpPr>
          <p:sp>
            <p:nvSpPr>
              <p:cNvPr id="6307" name="AutoShape 330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08" name="Text Box 331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Nb</a:t>
                </a:r>
              </a:p>
            </p:txBody>
          </p:sp>
        </p:grpSp>
        <p:grpSp>
          <p:nvGrpSpPr>
            <p:cNvPr id="6322" name="Group 332"/>
            <p:cNvGrpSpPr>
              <a:grpSpLocks/>
            </p:cNvGrpSpPr>
            <p:nvPr/>
          </p:nvGrpSpPr>
          <p:grpSpPr bwMode="auto">
            <a:xfrm>
              <a:off x="1693" y="2694"/>
              <a:ext cx="293" cy="376"/>
              <a:chOff x="752" y="3163"/>
              <a:chExt cx="293" cy="376"/>
            </a:xfrm>
          </p:grpSpPr>
          <p:sp>
            <p:nvSpPr>
              <p:cNvPr id="6305" name="AutoShape 333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06" name="Text Box 334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Mo</a:t>
                </a:r>
              </a:p>
            </p:txBody>
          </p:sp>
        </p:grpSp>
        <p:grpSp>
          <p:nvGrpSpPr>
            <p:cNvPr id="6323" name="Group 335"/>
            <p:cNvGrpSpPr>
              <a:grpSpLocks/>
            </p:cNvGrpSpPr>
            <p:nvPr/>
          </p:nvGrpSpPr>
          <p:grpSpPr bwMode="auto">
            <a:xfrm>
              <a:off x="2000" y="2694"/>
              <a:ext cx="293" cy="376"/>
              <a:chOff x="752" y="3163"/>
              <a:chExt cx="293" cy="376"/>
            </a:xfrm>
          </p:grpSpPr>
          <p:sp>
            <p:nvSpPr>
              <p:cNvPr id="6303" name="AutoShape 336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04" name="Text Box 337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Tc</a:t>
                </a:r>
              </a:p>
            </p:txBody>
          </p:sp>
        </p:grpSp>
        <p:grpSp>
          <p:nvGrpSpPr>
            <p:cNvPr id="6324" name="Group 338"/>
            <p:cNvGrpSpPr>
              <a:grpSpLocks/>
            </p:cNvGrpSpPr>
            <p:nvPr/>
          </p:nvGrpSpPr>
          <p:grpSpPr bwMode="auto">
            <a:xfrm>
              <a:off x="2307" y="2694"/>
              <a:ext cx="293" cy="376"/>
              <a:chOff x="752" y="3163"/>
              <a:chExt cx="293" cy="376"/>
            </a:xfrm>
          </p:grpSpPr>
          <p:sp>
            <p:nvSpPr>
              <p:cNvPr id="6301" name="AutoShape 339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02" name="Text Box 340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Ru</a:t>
                </a:r>
              </a:p>
            </p:txBody>
          </p:sp>
        </p:grpSp>
        <p:grpSp>
          <p:nvGrpSpPr>
            <p:cNvPr id="6325" name="Group 341"/>
            <p:cNvGrpSpPr>
              <a:grpSpLocks/>
            </p:cNvGrpSpPr>
            <p:nvPr/>
          </p:nvGrpSpPr>
          <p:grpSpPr bwMode="auto">
            <a:xfrm>
              <a:off x="2614" y="2694"/>
              <a:ext cx="293" cy="376"/>
              <a:chOff x="752" y="3163"/>
              <a:chExt cx="293" cy="376"/>
            </a:xfrm>
          </p:grpSpPr>
          <p:sp>
            <p:nvSpPr>
              <p:cNvPr id="6299" name="AutoShape 342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300" name="Text Box 343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Rh</a:t>
                </a:r>
              </a:p>
            </p:txBody>
          </p:sp>
        </p:grpSp>
        <p:grpSp>
          <p:nvGrpSpPr>
            <p:cNvPr id="6326" name="Group 344"/>
            <p:cNvGrpSpPr>
              <a:grpSpLocks/>
            </p:cNvGrpSpPr>
            <p:nvPr/>
          </p:nvGrpSpPr>
          <p:grpSpPr bwMode="auto">
            <a:xfrm>
              <a:off x="2921" y="2694"/>
              <a:ext cx="293" cy="376"/>
              <a:chOff x="752" y="3163"/>
              <a:chExt cx="293" cy="376"/>
            </a:xfrm>
          </p:grpSpPr>
          <p:sp>
            <p:nvSpPr>
              <p:cNvPr id="6297" name="AutoShape 345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98" name="Text Box 346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Pd</a:t>
                </a:r>
              </a:p>
            </p:txBody>
          </p:sp>
        </p:grpSp>
        <p:grpSp>
          <p:nvGrpSpPr>
            <p:cNvPr id="6327" name="Group 347"/>
            <p:cNvGrpSpPr>
              <a:grpSpLocks/>
            </p:cNvGrpSpPr>
            <p:nvPr/>
          </p:nvGrpSpPr>
          <p:grpSpPr bwMode="auto">
            <a:xfrm>
              <a:off x="3228" y="2694"/>
              <a:ext cx="293" cy="376"/>
              <a:chOff x="752" y="3163"/>
              <a:chExt cx="293" cy="376"/>
            </a:xfrm>
          </p:grpSpPr>
          <p:sp>
            <p:nvSpPr>
              <p:cNvPr id="6295" name="AutoShape 348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96" name="Text Box 349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Ag</a:t>
                </a:r>
              </a:p>
            </p:txBody>
          </p:sp>
        </p:grpSp>
        <p:grpSp>
          <p:nvGrpSpPr>
            <p:cNvPr id="6328" name="Group 350"/>
            <p:cNvGrpSpPr>
              <a:grpSpLocks/>
            </p:cNvGrpSpPr>
            <p:nvPr/>
          </p:nvGrpSpPr>
          <p:grpSpPr bwMode="auto">
            <a:xfrm>
              <a:off x="3535" y="2694"/>
              <a:ext cx="293" cy="376"/>
              <a:chOff x="752" y="3163"/>
              <a:chExt cx="293" cy="376"/>
            </a:xfrm>
          </p:grpSpPr>
          <p:sp>
            <p:nvSpPr>
              <p:cNvPr id="6293" name="AutoShape 351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94" name="Text Box 352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Cd</a:t>
                </a:r>
              </a:p>
            </p:txBody>
          </p:sp>
        </p:grpSp>
        <p:grpSp>
          <p:nvGrpSpPr>
            <p:cNvPr id="6329" name="Group 353"/>
            <p:cNvGrpSpPr>
              <a:grpSpLocks/>
            </p:cNvGrpSpPr>
            <p:nvPr/>
          </p:nvGrpSpPr>
          <p:grpSpPr bwMode="auto">
            <a:xfrm>
              <a:off x="3842" y="2694"/>
              <a:ext cx="293" cy="376"/>
              <a:chOff x="752" y="3163"/>
              <a:chExt cx="293" cy="376"/>
            </a:xfrm>
          </p:grpSpPr>
          <p:sp>
            <p:nvSpPr>
              <p:cNvPr id="6291" name="AutoShape 354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92" name="Text Box 355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In</a:t>
                </a:r>
              </a:p>
            </p:txBody>
          </p:sp>
        </p:grpSp>
        <p:grpSp>
          <p:nvGrpSpPr>
            <p:cNvPr id="6330" name="Group 356"/>
            <p:cNvGrpSpPr>
              <a:grpSpLocks/>
            </p:cNvGrpSpPr>
            <p:nvPr/>
          </p:nvGrpSpPr>
          <p:grpSpPr bwMode="auto">
            <a:xfrm>
              <a:off x="4149" y="2694"/>
              <a:ext cx="293" cy="376"/>
              <a:chOff x="752" y="3163"/>
              <a:chExt cx="293" cy="376"/>
            </a:xfrm>
          </p:grpSpPr>
          <p:sp>
            <p:nvSpPr>
              <p:cNvPr id="6289" name="AutoShape 357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90" name="Text Box 358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Sn</a:t>
                </a:r>
              </a:p>
            </p:txBody>
          </p:sp>
        </p:grpSp>
        <p:grpSp>
          <p:nvGrpSpPr>
            <p:cNvPr id="6331" name="Group 359"/>
            <p:cNvGrpSpPr>
              <a:grpSpLocks/>
            </p:cNvGrpSpPr>
            <p:nvPr/>
          </p:nvGrpSpPr>
          <p:grpSpPr bwMode="auto">
            <a:xfrm>
              <a:off x="4456" y="2694"/>
              <a:ext cx="293" cy="376"/>
              <a:chOff x="752" y="3163"/>
              <a:chExt cx="293" cy="376"/>
            </a:xfrm>
          </p:grpSpPr>
          <p:sp>
            <p:nvSpPr>
              <p:cNvPr id="6287" name="AutoShape 360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88" name="Text Box 361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Sb</a:t>
                </a:r>
              </a:p>
            </p:txBody>
          </p:sp>
        </p:grpSp>
        <p:grpSp>
          <p:nvGrpSpPr>
            <p:cNvPr id="6332" name="Group 362"/>
            <p:cNvGrpSpPr>
              <a:grpSpLocks/>
            </p:cNvGrpSpPr>
            <p:nvPr/>
          </p:nvGrpSpPr>
          <p:grpSpPr bwMode="auto">
            <a:xfrm>
              <a:off x="4763" y="2694"/>
              <a:ext cx="293" cy="376"/>
              <a:chOff x="752" y="3163"/>
              <a:chExt cx="293" cy="376"/>
            </a:xfrm>
          </p:grpSpPr>
          <p:sp>
            <p:nvSpPr>
              <p:cNvPr id="6285" name="AutoShape 363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86" name="Text Box 364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Te</a:t>
                </a:r>
              </a:p>
            </p:txBody>
          </p:sp>
        </p:grpSp>
        <p:grpSp>
          <p:nvGrpSpPr>
            <p:cNvPr id="6333" name="Group 365"/>
            <p:cNvGrpSpPr>
              <a:grpSpLocks/>
            </p:cNvGrpSpPr>
            <p:nvPr/>
          </p:nvGrpSpPr>
          <p:grpSpPr bwMode="auto">
            <a:xfrm>
              <a:off x="5070" y="2694"/>
              <a:ext cx="293" cy="376"/>
              <a:chOff x="752" y="3163"/>
              <a:chExt cx="293" cy="376"/>
            </a:xfrm>
          </p:grpSpPr>
          <p:sp>
            <p:nvSpPr>
              <p:cNvPr id="6283" name="AutoShape 366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84" name="Text Box 367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I</a:t>
                </a:r>
              </a:p>
            </p:txBody>
          </p:sp>
        </p:grpSp>
        <p:grpSp>
          <p:nvGrpSpPr>
            <p:cNvPr id="6334" name="Group 368"/>
            <p:cNvGrpSpPr>
              <a:grpSpLocks/>
            </p:cNvGrpSpPr>
            <p:nvPr/>
          </p:nvGrpSpPr>
          <p:grpSpPr bwMode="auto">
            <a:xfrm>
              <a:off x="5378" y="2694"/>
              <a:ext cx="293" cy="376"/>
              <a:chOff x="752" y="3163"/>
              <a:chExt cx="293" cy="376"/>
            </a:xfrm>
          </p:grpSpPr>
          <p:sp>
            <p:nvSpPr>
              <p:cNvPr id="6281" name="AutoShape 369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82" name="Text Box 370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Xe</a:t>
                </a:r>
              </a:p>
            </p:txBody>
          </p:sp>
        </p:grpSp>
      </p:grpSp>
      <p:grpSp>
        <p:nvGrpSpPr>
          <p:cNvPr id="6144" name="Group 512"/>
          <p:cNvGrpSpPr>
            <a:grpSpLocks/>
          </p:cNvGrpSpPr>
          <p:nvPr/>
        </p:nvGrpSpPr>
        <p:grpSpPr bwMode="auto">
          <a:xfrm>
            <a:off x="250825" y="3648075"/>
            <a:ext cx="8751888" cy="596900"/>
            <a:chOff x="158" y="2298"/>
            <a:chExt cx="5513" cy="376"/>
          </a:xfrm>
        </p:grpSpPr>
        <p:grpSp>
          <p:nvGrpSpPr>
            <p:cNvPr id="6145" name="Group 371"/>
            <p:cNvGrpSpPr>
              <a:grpSpLocks/>
            </p:cNvGrpSpPr>
            <p:nvPr/>
          </p:nvGrpSpPr>
          <p:grpSpPr bwMode="auto">
            <a:xfrm>
              <a:off x="158" y="2298"/>
              <a:ext cx="293" cy="376"/>
              <a:chOff x="752" y="3163"/>
              <a:chExt cx="293" cy="376"/>
            </a:xfrm>
          </p:grpSpPr>
          <p:sp>
            <p:nvSpPr>
              <p:cNvPr id="6261" name="AutoShape 372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62" name="Text Box 373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K</a:t>
                </a:r>
              </a:p>
            </p:txBody>
          </p:sp>
        </p:grpSp>
        <p:grpSp>
          <p:nvGrpSpPr>
            <p:cNvPr id="6147" name="Group 374"/>
            <p:cNvGrpSpPr>
              <a:grpSpLocks/>
            </p:cNvGrpSpPr>
            <p:nvPr/>
          </p:nvGrpSpPr>
          <p:grpSpPr bwMode="auto">
            <a:xfrm>
              <a:off x="465" y="2298"/>
              <a:ext cx="293" cy="376"/>
              <a:chOff x="752" y="3163"/>
              <a:chExt cx="293" cy="376"/>
            </a:xfrm>
          </p:grpSpPr>
          <p:sp>
            <p:nvSpPr>
              <p:cNvPr id="6259" name="AutoShape 375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60" name="Text Box 376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Ca</a:t>
                </a:r>
              </a:p>
            </p:txBody>
          </p:sp>
        </p:grpSp>
        <p:grpSp>
          <p:nvGrpSpPr>
            <p:cNvPr id="6148" name="Group 377"/>
            <p:cNvGrpSpPr>
              <a:grpSpLocks/>
            </p:cNvGrpSpPr>
            <p:nvPr/>
          </p:nvGrpSpPr>
          <p:grpSpPr bwMode="auto">
            <a:xfrm>
              <a:off x="772" y="2298"/>
              <a:ext cx="293" cy="376"/>
              <a:chOff x="752" y="3163"/>
              <a:chExt cx="293" cy="376"/>
            </a:xfrm>
          </p:grpSpPr>
          <p:sp>
            <p:nvSpPr>
              <p:cNvPr id="6257" name="AutoShape 378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58" name="Text Box 379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Sc</a:t>
                </a:r>
              </a:p>
            </p:txBody>
          </p:sp>
        </p:grpSp>
        <p:grpSp>
          <p:nvGrpSpPr>
            <p:cNvPr id="6149" name="Group 380"/>
            <p:cNvGrpSpPr>
              <a:grpSpLocks/>
            </p:cNvGrpSpPr>
            <p:nvPr/>
          </p:nvGrpSpPr>
          <p:grpSpPr bwMode="auto">
            <a:xfrm>
              <a:off x="1079" y="2298"/>
              <a:ext cx="293" cy="376"/>
              <a:chOff x="752" y="3163"/>
              <a:chExt cx="293" cy="376"/>
            </a:xfrm>
          </p:grpSpPr>
          <p:sp>
            <p:nvSpPr>
              <p:cNvPr id="6255" name="AutoShape 381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56" name="Text Box 382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Ti</a:t>
                </a:r>
              </a:p>
            </p:txBody>
          </p:sp>
        </p:grpSp>
        <p:grpSp>
          <p:nvGrpSpPr>
            <p:cNvPr id="6150" name="Group 383"/>
            <p:cNvGrpSpPr>
              <a:grpSpLocks/>
            </p:cNvGrpSpPr>
            <p:nvPr/>
          </p:nvGrpSpPr>
          <p:grpSpPr bwMode="auto">
            <a:xfrm>
              <a:off x="1386" y="2298"/>
              <a:ext cx="293" cy="376"/>
              <a:chOff x="752" y="3163"/>
              <a:chExt cx="293" cy="376"/>
            </a:xfrm>
          </p:grpSpPr>
          <p:sp>
            <p:nvSpPr>
              <p:cNvPr id="6253" name="AutoShape 384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54" name="Text Box 385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V</a:t>
                </a:r>
              </a:p>
            </p:txBody>
          </p:sp>
        </p:grpSp>
        <p:grpSp>
          <p:nvGrpSpPr>
            <p:cNvPr id="6151" name="Group 386"/>
            <p:cNvGrpSpPr>
              <a:grpSpLocks/>
            </p:cNvGrpSpPr>
            <p:nvPr/>
          </p:nvGrpSpPr>
          <p:grpSpPr bwMode="auto">
            <a:xfrm>
              <a:off x="1693" y="2298"/>
              <a:ext cx="293" cy="376"/>
              <a:chOff x="752" y="3163"/>
              <a:chExt cx="293" cy="376"/>
            </a:xfrm>
          </p:grpSpPr>
          <p:sp>
            <p:nvSpPr>
              <p:cNvPr id="6251" name="AutoShape 387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52" name="Text Box 388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Cr</a:t>
                </a:r>
              </a:p>
            </p:txBody>
          </p:sp>
        </p:grpSp>
        <p:grpSp>
          <p:nvGrpSpPr>
            <p:cNvPr id="6152" name="Group 389"/>
            <p:cNvGrpSpPr>
              <a:grpSpLocks/>
            </p:cNvGrpSpPr>
            <p:nvPr/>
          </p:nvGrpSpPr>
          <p:grpSpPr bwMode="auto">
            <a:xfrm>
              <a:off x="2000" y="2298"/>
              <a:ext cx="293" cy="376"/>
              <a:chOff x="752" y="3163"/>
              <a:chExt cx="293" cy="376"/>
            </a:xfrm>
          </p:grpSpPr>
          <p:sp>
            <p:nvSpPr>
              <p:cNvPr id="6249" name="AutoShape 390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50" name="Text Box 391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Mn</a:t>
                </a:r>
              </a:p>
            </p:txBody>
          </p:sp>
        </p:grpSp>
        <p:grpSp>
          <p:nvGrpSpPr>
            <p:cNvPr id="6153" name="Group 392"/>
            <p:cNvGrpSpPr>
              <a:grpSpLocks/>
            </p:cNvGrpSpPr>
            <p:nvPr/>
          </p:nvGrpSpPr>
          <p:grpSpPr bwMode="auto">
            <a:xfrm>
              <a:off x="2307" y="2298"/>
              <a:ext cx="293" cy="376"/>
              <a:chOff x="752" y="3163"/>
              <a:chExt cx="293" cy="376"/>
            </a:xfrm>
          </p:grpSpPr>
          <p:sp>
            <p:nvSpPr>
              <p:cNvPr id="6247" name="AutoShape 393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48" name="Text Box 394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Fe</a:t>
                </a:r>
              </a:p>
            </p:txBody>
          </p:sp>
        </p:grpSp>
        <p:grpSp>
          <p:nvGrpSpPr>
            <p:cNvPr id="6154" name="Group 395"/>
            <p:cNvGrpSpPr>
              <a:grpSpLocks/>
            </p:cNvGrpSpPr>
            <p:nvPr/>
          </p:nvGrpSpPr>
          <p:grpSpPr bwMode="auto">
            <a:xfrm>
              <a:off x="2614" y="2298"/>
              <a:ext cx="293" cy="376"/>
              <a:chOff x="752" y="3163"/>
              <a:chExt cx="293" cy="376"/>
            </a:xfrm>
          </p:grpSpPr>
          <p:sp>
            <p:nvSpPr>
              <p:cNvPr id="6245" name="AutoShape 396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46" name="Text Box 397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Co</a:t>
                </a:r>
              </a:p>
            </p:txBody>
          </p:sp>
        </p:grpSp>
        <p:grpSp>
          <p:nvGrpSpPr>
            <p:cNvPr id="6155" name="Group 398"/>
            <p:cNvGrpSpPr>
              <a:grpSpLocks/>
            </p:cNvGrpSpPr>
            <p:nvPr/>
          </p:nvGrpSpPr>
          <p:grpSpPr bwMode="auto">
            <a:xfrm>
              <a:off x="2921" y="2298"/>
              <a:ext cx="293" cy="376"/>
              <a:chOff x="752" y="3163"/>
              <a:chExt cx="293" cy="376"/>
            </a:xfrm>
          </p:grpSpPr>
          <p:sp>
            <p:nvSpPr>
              <p:cNvPr id="6243" name="AutoShape 399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44" name="Text Box 400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Ni</a:t>
                </a:r>
              </a:p>
            </p:txBody>
          </p:sp>
        </p:grpSp>
        <p:grpSp>
          <p:nvGrpSpPr>
            <p:cNvPr id="6156" name="Group 401"/>
            <p:cNvGrpSpPr>
              <a:grpSpLocks/>
            </p:cNvGrpSpPr>
            <p:nvPr/>
          </p:nvGrpSpPr>
          <p:grpSpPr bwMode="auto">
            <a:xfrm>
              <a:off x="3228" y="2298"/>
              <a:ext cx="293" cy="376"/>
              <a:chOff x="752" y="3163"/>
              <a:chExt cx="293" cy="376"/>
            </a:xfrm>
          </p:grpSpPr>
          <p:sp>
            <p:nvSpPr>
              <p:cNvPr id="6241" name="AutoShape 402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42" name="Text Box 403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Cu</a:t>
                </a:r>
              </a:p>
            </p:txBody>
          </p:sp>
        </p:grpSp>
        <p:grpSp>
          <p:nvGrpSpPr>
            <p:cNvPr id="6161" name="Group 404"/>
            <p:cNvGrpSpPr>
              <a:grpSpLocks/>
            </p:cNvGrpSpPr>
            <p:nvPr/>
          </p:nvGrpSpPr>
          <p:grpSpPr bwMode="auto">
            <a:xfrm>
              <a:off x="3535" y="2298"/>
              <a:ext cx="293" cy="376"/>
              <a:chOff x="752" y="3163"/>
              <a:chExt cx="293" cy="376"/>
            </a:xfrm>
          </p:grpSpPr>
          <p:sp>
            <p:nvSpPr>
              <p:cNvPr id="6239" name="AutoShape 405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40" name="Text Box 406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Zn</a:t>
                </a:r>
              </a:p>
            </p:txBody>
          </p:sp>
        </p:grpSp>
        <p:grpSp>
          <p:nvGrpSpPr>
            <p:cNvPr id="6162" name="Group 407"/>
            <p:cNvGrpSpPr>
              <a:grpSpLocks/>
            </p:cNvGrpSpPr>
            <p:nvPr/>
          </p:nvGrpSpPr>
          <p:grpSpPr bwMode="auto">
            <a:xfrm>
              <a:off x="3842" y="2298"/>
              <a:ext cx="293" cy="376"/>
              <a:chOff x="752" y="3163"/>
              <a:chExt cx="293" cy="376"/>
            </a:xfrm>
          </p:grpSpPr>
          <p:sp>
            <p:nvSpPr>
              <p:cNvPr id="6237" name="AutoShape 408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38" name="Text Box 409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Ga</a:t>
                </a:r>
              </a:p>
            </p:txBody>
          </p:sp>
        </p:grpSp>
        <p:grpSp>
          <p:nvGrpSpPr>
            <p:cNvPr id="6163" name="Group 410"/>
            <p:cNvGrpSpPr>
              <a:grpSpLocks/>
            </p:cNvGrpSpPr>
            <p:nvPr/>
          </p:nvGrpSpPr>
          <p:grpSpPr bwMode="auto">
            <a:xfrm>
              <a:off x="4149" y="2298"/>
              <a:ext cx="293" cy="376"/>
              <a:chOff x="752" y="3163"/>
              <a:chExt cx="293" cy="376"/>
            </a:xfrm>
          </p:grpSpPr>
          <p:sp>
            <p:nvSpPr>
              <p:cNvPr id="6235" name="AutoShape 411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36" name="Text Box 412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Ge</a:t>
                </a:r>
              </a:p>
            </p:txBody>
          </p:sp>
        </p:grpSp>
        <p:grpSp>
          <p:nvGrpSpPr>
            <p:cNvPr id="6164" name="Group 413"/>
            <p:cNvGrpSpPr>
              <a:grpSpLocks/>
            </p:cNvGrpSpPr>
            <p:nvPr/>
          </p:nvGrpSpPr>
          <p:grpSpPr bwMode="auto">
            <a:xfrm>
              <a:off x="4456" y="2298"/>
              <a:ext cx="293" cy="376"/>
              <a:chOff x="752" y="3163"/>
              <a:chExt cx="293" cy="376"/>
            </a:xfrm>
          </p:grpSpPr>
          <p:sp>
            <p:nvSpPr>
              <p:cNvPr id="6233" name="AutoShape 414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34" name="Text Box 415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As</a:t>
                </a:r>
              </a:p>
            </p:txBody>
          </p:sp>
        </p:grpSp>
        <p:grpSp>
          <p:nvGrpSpPr>
            <p:cNvPr id="6165" name="Group 416"/>
            <p:cNvGrpSpPr>
              <a:grpSpLocks/>
            </p:cNvGrpSpPr>
            <p:nvPr/>
          </p:nvGrpSpPr>
          <p:grpSpPr bwMode="auto">
            <a:xfrm>
              <a:off x="4763" y="2298"/>
              <a:ext cx="293" cy="376"/>
              <a:chOff x="752" y="3163"/>
              <a:chExt cx="293" cy="376"/>
            </a:xfrm>
          </p:grpSpPr>
          <p:sp>
            <p:nvSpPr>
              <p:cNvPr id="6231" name="AutoShape 417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32" name="Text Box 418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Se</a:t>
                </a:r>
              </a:p>
            </p:txBody>
          </p:sp>
        </p:grpSp>
        <p:grpSp>
          <p:nvGrpSpPr>
            <p:cNvPr id="6166" name="Group 419"/>
            <p:cNvGrpSpPr>
              <a:grpSpLocks/>
            </p:cNvGrpSpPr>
            <p:nvPr/>
          </p:nvGrpSpPr>
          <p:grpSpPr bwMode="auto">
            <a:xfrm>
              <a:off x="5070" y="2298"/>
              <a:ext cx="293" cy="376"/>
              <a:chOff x="752" y="3163"/>
              <a:chExt cx="293" cy="376"/>
            </a:xfrm>
          </p:grpSpPr>
          <p:sp>
            <p:nvSpPr>
              <p:cNvPr id="6229" name="AutoShape 420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30" name="Text Box 421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Br</a:t>
                </a:r>
              </a:p>
            </p:txBody>
          </p:sp>
        </p:grpSp>
        <p:grpSp>
          <p:nvGrpSpPr>
            <p:cNvPr id="6371" name="Group 422"/>
            <p:cNvGrpSpPr>
              <a:grpSpLocks/>
            </p:cNvGrpSpPr>
            <p:nvPr/>
          </p:nvGrpSpPr>
          <p:grpSpPr bwMode="auto">
            <a:xfrm>
              <a:off x="5378" y="2298"/>
              <a:ext cx="293" cy="376"/>
              <a:chOff x="752" y="3163"/>
              <a:chExt cx="293" cy="376"/>
            </a:xfrm>
          </p:grpSpPr>
          <p:sp>
            <p:nvSpPr>
              <p:cNvPr id="6227" name="AutoShape 423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28" name="Text Box 424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Kr</a:t>
                </a:r>
              </a:p>
            </p:txBody>
          </p:sp>
        </p:grpSp>
      </p:grpSp>
      <p:grpSp>
        <p:nvGrpSpPr>
          <p:cNvPr id="6372" name="Group 517"/>
          <p:cNvGrpSpPr>
            <a:grpSpLocks/>
          </p:cNvGrpSpPr>
          <p:nvPr/>
        </p:nvGrpSpPr>
        <p:grpSpPr bwMode="auto">
          <a:xfrm>
            <a:off x="250825" y="3022600"/>
            <a:ext cx="952500" cy="596900"/>
            <a:chOff x="158" y="1904"/>
            <a:chExt cx="600" cy="376"/>
          </a:xfrm>
        </p:grpSpPr>
        <p:grpSp>
          <p:nvGrpSpPr>
            <p:cNvPr id="6373" name="Group 425"/>
            <p:cNvGrpSpPr>
              <a:grpSpLocks/>
            </p:cNvGrpSpPr>
            <p:nvPr/>
          </p:nvGrpSpPr>
          <p:grpSpPr bwMode="auto">
            <a:xfrm>
              <a:off x="158" y="1904"/>
              <a:ext cx="293" cy="376"/>
              <a:chOff x="752" y="3163"/>
              <a:chExt cx="293" cy="376"/>
            </a:xfrm>
          </p:grpSpPr>
          <p:sp>
            <p:nvSpPr>
              <p:cNvPr id="6207" name="AutoShape 426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08" name="Text Box 427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Na</a:t>
                </a:r>
              </a:p>
            </p:txBody>
          </p:sp>
        </p:grpSp>
        <p:grpSp>
          <p:nvGrpSpPr>
            <p:cNvPr id="6374" name="Group 428"/>
            <p:cNvGrpSpPr>
              <a:grpSpLocks/>
            </p:cNvGrpSpPr>
            <p:nvPr/>
          </p:nvGrpSpPr>
          <p:grpSpPr bwMode="auto">
            <a:xfrm>
              <a:off x="465" y="1904"/>
              <a:ext cx="293" cy="376"/>
              <a:chOff x="752" y="3163"/>
              <a:chExt cx="293" cy="376"/>
            </a:xfrm>
          </p:grpSpPr>
          <p:sp>
            <p:nvSpPr>
              <p:cNvPr id="6205" name="AutoShape 429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06" name="Text Box 430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Mg</a:t>
                </a:r>
              </a:p>
            </p:txBody>
          </p:sp>
        </p:grpSp>
      </p:grpSp>
      <p:grpSp>
        <p:nvGrpSpPr>
          <p:cNvPr id="6375" name="Group 519"/>
          <p:cNvGrpSpPr>
            <a:grpSpLocks/>
          </p:cNvGrpSpPr>
          <p:nvPr/>
        </p:nvGrpSpPr>
        <p:grpSpPr bwMode="auto">
          <a:xfrm>
            <a:off x="6099175" y="3022600"/>
            <a:ext cx="2903538" cy="596900"/>
            <a:chOff x="3842" y="1904"/>
            <a:chExt cx="1829" cy="376"/>
          </a:xfrm>
        </p:grpSpPr>
        <p:grpSp>
          <p:nvGrpSpPr>
            <p:cNvPr id="6376" name="Group 461"/>
            <p:cNvGrpSpPr>
              <a:grpSpLocks/>
            </p:cNvGrpSpPr>
            <p:nvPr/>
          </p:nvGrpSpPr>
          <p:grpSpPr bwMode="auto">
            <a:xfrm>
              <a:off x="3842" y="1904"/>
              <a:ext cx="293" cy="376"/>
              <a:chOff x="752" y="3163"/>
              <a:chExt cx="293" cy="376"/>
            </a:xfrm>
          </p:grpSpPr>
          <p:sp>
            <p:nvSpPr>
              <p:cNvPr id="6201" name="AutoShape 462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02" name="Text Box 463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Al</a:t>
                </a:r>
              </a:p>
            </p:txBody>
          </p:sp>
        </p:grpSp>
        <p:grpSp>
          <p:nvGrpSpPr>
            <p:cNvPr id="6377" name="Group 464"/>
            <p:cNvGrpSpPr>
              <a:grpSpLocks/>
            </p:cNvGrpSpPr>
            <p:nvPr/>
          </p:nvGrpSpPr>
          <p:grpSpPr bwMode="auto">
            <a:xfrm>
              <a:off x="4149" y="1904"/>
              <a:ext cx="293" cy="376"/>
              <a:chOff x="752" y="3163"/>
              <a:chExt cx="293" cy="376"/>
            </a:xfrm>
          </p:grpSpPr>
          <p:sp>
            <p:nvSpPr>
              <p:cNvPr id="6199" name="AutoShape 465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200" name="Text Box 466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Si</a:t>
                </a:r>
              </a:p>
            </p:txBody>
          </p:sp>
        </p:grpSp>
        <p:grpSp>
          <p:nvGrpSpPr>
            <p:cNvPr id="6378" name="Group 467"/>
            <p:cNvGrpSpPr>
              <a:grpSpLocks/>
            </p:cNvGrpSpPr>
            <p:nvPr/>
          </p:nvGrpSpPr>
          <p:grpSpPr bwMode="auto">
            <a:xfrm>
              <a:off x="4456" y="1904"/>
              <a:ext cx="293" cy="376"/>
              <a:chOff x="752" y="3163"/>
              <a:chExt cx="293" cy="376"/>
            </a:xfrm>
          </p:grpSpPr>
          <p:sp>
            <p:nvSpPr>
              <p:cNvPr id="6197" name="AutoShape 468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198" name="Text Box 469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P</a:t>
                </a:r>
              </a:p>
            </p:txBody>
          </p:sp>
        </p:grpSp>
        <p:grpSp>
          <p:nvGrpSpPr>
            <p:cNvPr id="6379" name="Group 470"/>
            <p:cNvGrpSpPr>
              <a:grpSpLocks/>
            </p:cNvGrpSpPr>
            <p:nvPr/>
          </p:nvGrpSpPr>
          <p:grpSpPr bwMode="auto">
            <a:xfrm>
              <a:off x="4763" y="1904"/>
              <a:ext cx="293" cy="376"/>
              <a:chOff x="752" y="3163"/>
              <a:chExt cx="293" cy="376"/>
            </a:xfrm>
          </p:grpSpPr>
          <p:sp>
            <p:nvSpPr>
              <p:cNvPr id="6195" name="AutoShape 471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196" name="Text Box 472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S</a:t>
                </a:r>
              </a:p>
            </p:txBody>
          </p:sp>
        </p:grpSp>
        <p:grpSp>
          <p:nvGrpSpPr>
            <p:cNvPr id="6380" name="Group 473"/>
            <p:cNvGrpSpPr>
              <a:grpSpLocks/>
            </p:cNvGrpSpPr>
            <p:nvPr/>
          </p:nvGrpSpPr>
          <p:grpSpPr bwMode="auto">
            <a:xfrm>
              <a:off x="5070" y="1904"/>
              <a:ext cx="293" cy="376"/>
              <a:chOff x="752" y="3163"/>
              <a:chExt cx="293" cy="376"/>
            </a:xfrm>
          </p:grpSpPr>
          <p:sp>
            <p:nvSpPr>
              <p:cNvPr id="6193" name="AutoShape 474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194" name="Text Box 475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Cl</a:t>
                </a:r>
              </a:p>
            </p:txBody>
          </p:sp>
        </p:grpSp>
        <p:grpSp>
          <p:nvGrpSpPr>
            <p:cNvPr id="6381" name="Group 476"/>
            <p:cNvGrpSpPr>
              <a:grpSpLocks/>
            </p:cNvGrpSpPr>
            <p:nvPr/>
          </p:nvGrpSpPr>
          <p:grpSpPr bwMode="auto">
            <a:xfrm>
              <a:off x="5378" y="1904"/>
              <a:ext cx="293" cy="376"/>
              <a:chOff x="752" y="3163"/>
              <a:chExt cx="293" cy="376"/>
            </a:xfrm>
          </p:grpSpPr>
          <p:sp>
            <p:nvSpPr>
              <p:cNvPr id="6191" name="AutoShape 477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192" name="Text Box 478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Ar</a:t>
                </a:r>
              </a:p>
            </p:txBody>
          </p:sp>
        </p:grpSp>
      </p:grpSp>
      <p:grpSp>
        <p:nvGrpSpPr>
          <p:cNvPr id="6382" name="Group 516"/>
          <p:cNvGrpSpPr>
            <a:grpSpLocks/>
          </p:cNvGrpSpPr>
          <p:nvPr/>
        </p:nvGrpSpPr>
        <p:grpSpPr bwMode="auto">
          <a:xfrm>
            <a:off x="250825" y="2400300"/>
            <a:ext cx="952500" cy="596900"/>
            <a:chOff x="158" y="1512"/>
            <a:chExt cx="600" cy="376"/>
          </a:xfrm>
        </p:grpSpPr>
        <p:grpSp>
          <p:nvGrpSpPr>
            <p:cNvPr id="6383" name="Group 479"/>
            <p:cNvGrpSpPr>
              <a:grpSpLocks/>
            </p:cNvGrpSpPr>
            <p:nvPr/>
          </p:nvGrpSpPr>
          <p:grpSpPr bwMode="auto">
            <a:xfrm>
              <a:off x="158" y="1512"/>
              <a:ext cx="293" cy="376"/>
              <a:chOff x="752" y="3163"/>
              <a:chExt cx="293" cy="376"/>
            </a:xfrm>
          </p:grpSpPr>
          <p:sp>
            <p:nvSpPr>
              <p:cNvPr id="6183" name="AutoShape 480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184" name="Text Box 481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Li</a:t>
                </a:r>
              </a:p>
            </p:txBody>
          </p:sp>
        </p:grpSp>
        <p:grpSp>
          <p:nvGrpSpPr>
            <p:cNvPr id="6384" name="Group 482"/>
            <p:cNvGrpSpPr>
              <a:grpSpLocks/>
            </p:cNvGrpSpPr>
            <p:nvPr/>
          </p:nvGrpSpPr>
          <p:grpSpPr bwMode="auto">
            <a:xfrm>
              <a:off x="465" y="1512"/>
              <a:ext cx="293" cy="376"/>
              <a:chOff x="752" y="3163"/>
              <a:chExt cx="293" cy="376"/>
            </a:xfrm>
          </p:grpSpPr>
          <p:sp>
            <p:nvSpPr>
              <p:cNvPr id="6181" name="AutoShape 483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182" name="Text Box 484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Be</a:t>
                </a:r>
              </a:p>
            </p:txBody>
          </p:sp>
        </p:grpSp>
      </p:grpSp>
      <p:grpSp>
        <p:nvGrpSpPr>
          <p:cNvPr id="6385" name="Group 518"/>
          <p:cNvGrpSpPr>
            <a:grpSpLocks/>
          </p:cNvGrpSpPr>
          <p:nvPr/>
        </p:nvGrpSpPr>
        <p:grpSpPr bwMode="auto">
          <a:xfrm>
            <a:off x="6099175" y="2400300"/>
            <a:ext cx="2903538" cy="596900"/>
            <a:chOff x="3842" y="1512"/>
            <a:chExt cx="1829" cy="376"/>
          </a:xfrm>
        </p:grpSpPr>
        <p:grpSp>
          <p:nvGrpSpPr>
            <p:cNvPr id="6386" name="Group 485"/>
            <p:cNvGrpSpPr>
              <a:grpSpLocks/>
            </p:cNvGrpSpPr>
            <p:nvPr/>
          </p:nvGrpSpPr>
          <p:grpSpPr bwMode="auto">
            <a:xfrm>
              <a:off x="3842" y="1512"/>
              <a:ext cx="293" cy="376"/>
              <a:chOff x="752" y="3163"/>
              <a:chExt cx="293" cy="376"/>
            </a:xfrm>
          </p:grpSpPr>
          <p:sp>
            <p:nvSpPr>
              <p:cNvPr id="6177" name="AutoShape 486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178" name="Text Box 487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B</a:t>
                </a:r>
              </a:p>
            </p:txBody>
          </p:sp>
        </p:grpSp>
        <p:grpSp>
          <p:nvGrpSpPr>
            <p:cNvPr id="6387" name="Group 488"/>
            <p:cNvGrpSpPr>
              <a:grpSpLocks/>
            </p:cNvGrpSpPr>
            <p:nvPr/>
          </p:nvGrpSpPr>
          <p:grpSpPr bwMode="auto">
            <a:xfrm>
              <a:off x="4149" y="1512"/>
              <a:ext cx="293" cy="376"/>
              <a:chOff x="752" y="3163"/>
              <a:chExt cx="293" cy="376"/>
            </a:xfrm>
          </p:grpSpPr>
          <p:sp>
            <p:nvSpPr>
              <p:cNvPr id="6175" name="AutoShape 489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176" name="Text Box 490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C</a:t>
                </a:r>
              </a:p>
            </p:txBody>
          </p:sp>
        </p:grpSp>
        <p:grpSp>
          <p:nvGrpSpPr>
            <p:cNvPr id="6388" name="Group 491"/>
            <p:cNvGrpSpPr>
              <a:grpSpLocks/>
            </p:cNvGrpSpPr>
            <p:nvPr/>
          </p:nvGrpSpPr>
          <p:grpSpPr bwMode="auto">
            <a:xfrm>
              <a:off x="4456" y="1512"/>
              <a:ext cx="293" cy="376"/>
              <a:chOff x="752" y="3163"/>
              <a:chExt cx="293" cy="376"/>
            </a:xfrm>
          </p:grpSpPr>
          <p:sp>
            <p:nvSpPr>
              <p:cNvPr id="6173" name="AutoShape 492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174" name="Text Box 493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N</a:t>
                </a:r>
              </a:p>
            </p:txBody>
          </p:sp>
        </p:grpSp>
        <p:grpSp>
          <p:nvGrpSpPr>
            <p:cNvPr id="6179" name="Group 494"/>
            <p:cNvGrpSpPr>
              <a:grpSpLocks/>
            </p:cNvGrpSpPr>
            <p:nvPr/>
          </p:nvGrpSpPr>
          <p:grpSpPr bwMode="auto">
            <a:xfrm>
              <a:off x="4763" y="1512"/>
              <a:ext cx="293" cy="376"/>
              <a:chOff x="752" y="3163"/>
              <a:chExt cx="293" cy="376"/>
            </a:xfrm>
          </p:grpSpPr>
          <p:sp>
            <p:nvSpPr>
              <p:cNvPr id="6171" name="AutoShape 495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172" name="Text Box 496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O</a:t>
                </a:r>
              </a:p>
            </p:txBody>
          </p:sp>
        </p:grpSp>
        <p:grpSp>
          <p:nvGrpSpPr>
            <p:cNvPr id="6180" name="Group 497"/>
            <p:cNvGrpSpPr>
              <a:grpSpLocks/>
            </p:cNvGrpSpPr>
            <p:nvPr/>
          </p:nvGrpSpPr>
          <p:grpSpPr bwMode="auto">
            <a:xfrm>
              <a:off x="5070" y="1512"/>
              <a:ext cx="293" cy="376"/>
              <a:chOff x="752" y="3163"/>
              <a:chExt cx="293" cy="376"/>
            </a:xfrm>
          </p:grpSpPr>
          <p:sp>
            <p:nvSpPr>
              <p:cNvPr id="6169" name="AutoShape 498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170" name="Text Box 499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F</a:t>
                </a:r>
              </a:p>
            </p:txBody>
          </p:sp>
        </p:grpSp>
        <p:grpSp>
          <p:nvGrpSpPr>
            <p:cNvPr id="6185" name="Group 500"/>
            <p:cNvGrpSpPr>
              <a:grpSpLocks/>
            </p:cNvGrpSpPr>
            <p:nvPr/>
          </p:nvGrpSpPr>
          <p:grpSpPr bwMode="auto">
            <a:xfrm>
              <a:off x="5378" y="1512"/>
              <a:ext cx="293" cy="376"/>
              <a:chOff x="752" y="3163"/>
              <a:chExt cx="293" cy="376"/>
            </a:xfrm>
          </p:grpSpPr>
          <p:sp>
            <p:nvSpPr>
              <p:cNvPr id="6167" name="AutoShape 501"/>
              <p:cNvSpPr>
                <a:spLocks noChangeArrowheads="1"/>
              </p:cNvSpPr>
              <p:nvPr/>
            </p:nvSpPr>
            <p:spPr bwMode="auto">
              <a:xfrm>
                <a:off x="753" y="3163"/>
                <a:ext cx="290" cy="376"/>
              </a:xfrm>
              <a:prstGeom prst="roundRect">
                <a:avLst>
                  <a:gd name="adj" fmla="val 16667"/>
                </a:avLst>
              </a:prstGeom>
              <a:solidFill>
                <a:srgbClr val="E1B7F7"/>
              </a:solidFill>
              <a:ln w="9525">
                <a:solidFill>
                  <a:srgbClr val="9900CC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NZ">
                  <a:latin typeface="Calibri" pitchFamily="34" charset="0"/>
                </a:endParaRPr>
              </a:p>
            </p:txBody>
          </p:sp>
          <p:sp>
            <p:nvSpPr>
              <p:cNvPr id="6168" name="Text Box 502"/>
              <p:cNvSpPr txBox="1">
                <a:spLocks noChangeArrowheads="1"/>
              </p:cNvSpPr>
              <p:nvPr/>
            </p:nvSpPr>
            <p:spPr bwMode="auto">
              <a:xfrm>
                <a:off x="752" y="3236"/>
                <a:ext cx="29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GB">
                    <a:latin typeface="Calibri" pitchFamily="34" charset="0"/>
                  </a:rPr>
                  <a:t>Ne</a:t>
                </a:r>
              </a:p>
            </p:txBody>
          </p:sp>
        </p:grpSp>
      </p:grpSp>
      <p:grpSp>
        <p:nvGrpSpPr>
          <p:cNvPr id="6186" name="Group 503"/>
          <p:cNvGrpSpPr>
            <a:grpSpLocks/>
          </p:cNvGrpSpPr>
          <p:nvPr/>
        </p:nvGrpSpPr>
        <p:grpSpPr bwMode="auto">
          <a:xfrm>
            <a:off x="250825" y="1774825"/>
            <a:ext cx="465138" cy="596900"/>
            <a:chOff x="752" y="3163"/>
            <a:chExt cx="293" cy="376"/>
          </a:xfrm>
        </p:grpSpPr>
        <p:sp>
          <p:nvSpPr>
            <p:cNvPr id="6159" name="AutoShape 504"/>
            <p:cNvSpPr>
              <a:spLocks noChangeArrowheads="1"/>
            </p:cNvSpPr>
            <p:nvPr/>
          </p:nvSpPr>
          <p:spPr bwMode="auto">
            <a:xfrm>
              <a:off x="753" y="3163"/>
              <a:ext cx="290" cy="376"/>
            </a:xfrm>
            <a:prstGeom prst="roundRect">
              <a:avLst>
                <a:gd name="adj" fmla="val 16667"/>
              </a:avLst>
            </a:prstGeom>
            <a:solidFill>
              <a:srgbClr val="E1B7F7"/>
            </a:solidFill>
            <a:ln w="9525">
              <a:solidFill>
                <a:srgbClr val="99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NZ">
                <a:latin typeface="Calibri" pitchFamily="34" charset="0"/>
              </a:endParaRPr>
            </a:p>
          </p:txBody>
        </p:sp>
        <p:sp>
          <p:nvSpPr>
            <p:cNvPr id="6160" name="Text Box 505"/>
            <p:cNvSpPr txBox="1">
              <a:spLocks noChangeArrowheads="1"/>
            </p:cNvSpPr>
            <p:nvPr/>
          </p:nvSpPr>
          <p:spPr bwMode="auto">
            <a:xfrm>
              <a:off x="752" y="3236"/>
              <a:ext cx="293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>
                  <a:latin typeface="Calibri" pitchFamily="34" charset="0"/>
                </a:rPr>
                <a:t>H</a:t>
              </a:r>
            </a:p>
          </p:txBody>
        </p:sp>
      </p:grpSp>
      <p:grpSp>
        <p:nvGrpSpPr>
          <p:cNvPr id="6187" name="Group 506"/>
          <p:cNvGrpSpPr>
            <a:grpSpLocks/>
          </p:cNvGrpSpPr>
          <p:nvPr/>
        </p:nvGrpSpPr>
        <p:grpSpPr bwMode="auto">
          <a:xfrm>
            <a:off x="8537575" y="1774825"/>
            <a:ext cx="465138" cy="596900"/>
            <a:chOff x="752" y="3163"/>
            <a:chExt cx="293" cy="376"/>
          </a:xfrm>
        </p:grpSpPr>
        <p:sp>
          <p:nvSpPr>
            <p:cNvPr id="6157" name="AutoShape 507"/>
            <p:cNvSpPr>
              <a:spLocks noChangeArrowheads="1"/>
            </p:cNvSpPr>
            <p:nvPr/>
          </p:nvSpPr>
          <p:spPr bwMode="auto">
            <a:xfrm>
              <a:off x="753" y="3163"/>
              <a:ext cx="290" cy="376"/>
            </a:xfrm>
            <a:prstGeom prst="roundRect">
              <a:avLst>
                <a:gd name="adj" fmla="val 16667"/>
              </a:avLst>
            </a:prstGeom>
            <a:solidFill>
              <a:srgbClr val="E1B7F7"/>
            </a:solidFill>
            <a:ln w="9525">
              <a:solidFill>
                <a:srgbClr val="99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NZ">
                <a:latin typeface="Calibri" pitchFamily="34" charset="0"/>
              </a:endParaRPr>
            </a:p>
          </p:txBody>
        </p:sp>
        <p:sp>
          <p:nvSpPr>
            <p:cNvPr id="6158" name="Text Box 508"/>
            <p:cNvSpPr txBox="1">
              <a:spLocks noChangeArrowheads="1"/>
            </p:cNvSpPr>
            <p:nvPr/>
          </p:nvSpPr>
          <p:spPr bwMode="auto">
            <a:xfrm>
              <a:off x="752" y="3236"/>
              <a:ext cx="293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>
                  <a:latin typeface="Calibri" pitchFamily="34" charset="0"/>
                </a:rPr>
                <a:t>He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409</Words>
  <Application>Microsoft Office PowerPoint</Application>
  <PresentationFormat>On-screen Show (4:3)</PresentationFormat>
  <Paragraphs>122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The periodic table of elements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49</cp:revision>
  <dcterms:created xsi:type="dcterms:W3CDTF">2006-08-16T00:00:00Z</dcterms:created>
  <dcterms:modified xsi:type="dcterms:W3CDTF">2012-09-26T06:47:15Z</dcterms:modified>
</cp:coreProperties>
</file>